
<file path=[Content_Types].xml><?xml version="1.0" encoding="utf-8"?>
<Types xmlns="http://schemas.openxmlformats.org/package/2006/content-types">
  <Default Extension="xml" ContentType="application/xml"/>
  <Default Extension="wmf" ContentType="image/x-wmf"/>
  <Default Extension="wav" ContentType="audio/x-wav"/>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280" r:id="rId2"/>
    <p:sldId id="281" r:id="rId3"/>
    <p:sldId id="317" r:id="rId4"/>
    <p:sldId id="318"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304" r:id="rId21"/>
    <p:sldId id="313" r:id="rId22"/>
    <p:sldId id="297" r:id="rId23"/>
    <p:sldId id="298" r:id="rId24"/>
    <p:sldId id="299" r:id="rId25"/>
    <p:sldId id="300" r:id="rId26"/>
    <p:sldId id="301" r:id="rId27"/>
    <p:sldId id="302" r:id="rId28"/>
    <p:sldId id="303" r:id="rId29"/>
    <p:sldId id="305" r:id="rId30"/>
    <p:sldId id="306" r:id="rId31"/>
    <p:sldId id="307" r:id="rId32"/>
    <p:sldId id="308" r:id="rId33"/>
    <p:sldId id="309" r:id="rId34"/>
    <p:sldId id="310" r:id="rId35"/>
    <p:sldId id="311" r:id="rId36"/>
    <p:sldId id="312" r:id="rId37"/>
    <p:sldId id="314" r:id="rId38"/>
    <p:sldId id="316" r:id="rId39"/>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580" autoAdjust="0"/>
    <p:restoredTop sz="98107" autoAdjust="0"/>
  </p:normalViewPr>
  <p:slideViewPr>
    <p:cSldViewPr>
      <p:cViewPr varScale="1">
        <p:scale>
          <a:sx n="108" d="100"/>
          <a:sy n="108" d="100"/>
        </p:scale>
        <p:origin x="-112" y="-256"/>
      </p:cViewPr>
      <p:guideLst>
        <p:guide orient="horz" pos="2160"/>
        <p:guide pos="2880"/>
      </p:guideLst>
    </p:cSldViewPr>
  </p:slideViewPr>
  <p:outlineViewPr>
    <p:cViewPr>
      <p:scale>
        <a:sx n="33" d="100"/>
        <a:sy n="33" d="100"/>
      </p:scale>
      <p:origin x="42"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31.xml"/><Relationship Id="rId4" Type="http://schemas.openxmlformats.org/officeDocument/2006/relationships/slide" Target="slides/slide34.xml"/><Relationship Id="rId5" Type="http://schemas.openxmlformats.org/officeDocument/2006/relationships/slide" Target="slides/slide35.xml"/><Relationship Id="rId1" Type="http://schemas.openxmlformats.org/officeDocument/2006/relationships/slide" Target="slides/slide17.xml"/><Relationship Id="rId2"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577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3852" y="0"/>
            <a:ext cx="2972547" cy="457712"/>
          </a:xfrm>
          <a:prstGeom prst="rect">
            <a:avLst/>
          </a:prstGeom>
        </p:spPr>
        <p:txBody>
          <a:bodyPr vert="horz" lIns="91440" tIns="45720" rIns="91440" bIns="45720" rtlCol="0"/>
          <a:lstStyle>
            <a:lvl1pPr algn="r">
              <a:defRPr sz="1200"/>
            </a:lvl1pPr>
          </a:lstStyle>
          <a:p>
            <a:fld id="{049FE772-ED3C-41DB-97D0-FBCF435B0C14}" type="datetimeFigureOut">
              <a:rPr lang="en-US" smtClean="0"/>
              <a:t>11/14/14</a:t>
            </a:fld>
            <a:endParaRPr lang="en-US"/>
          </a:p>
        </p:txBody>
      </p:sp>
      <p:sp>
        <p:nvSpPr>
          <p:cNvPr id="4" name="Footer Placeholder 3"/>
          <p:cNvSpPr>
            <a:spLocks noGrp="1"/>
          </p:cNvSpPr>
          <p:nvPr>
            <p:ph type="ftr" sz="quarter" idx="2"/>
          </p:nvPr>
        </p:nvSpPr>
        <p:spPr>
          <a:xfrm>
            <a:off x="0" y="8684826"/>
            <a:ext cx="2972547" cy="4577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3852" y="8684826"/>
            <a:ext cx="2972547" cy="457711"/>
          </a:xfrm>
          <a:prstGeom prst="rect">
            <a:avLst/>
          </a:prstGeom>
        </p:spPr>
        <p:txBody>
          <a:bodyPr vert="horz" lIns="91440" tIns="45720" rIns="91440" bIns="45720" rtlCol="0" anchor="b"/>
          <a:lstStyle>
            <a:lvl1pPr algn="r">
              <a:defRPr sz="1200"/>
            </a:lvl1pPr>
          </a:lstStyle>
          <a:p>
            <a:fld id="{154BE664-E25E-41A1-9D7E-538CA8342FDA}" type="slidenum">
              <a:rPr lang="en-US" smtClean="0"/>
              <a:t>‹#›</a:t>
            </a:fld>
            <a:endParaRPr lang="en-US"/>
          </a:p>
        </p:txBody>
      </p:sp>
    </p:spTree>
    <p:extLst>
      <p:ext uri="{BB962C8B-B14F-4D97-AF65-F5344CB8AC3E}">
        <p14:creationId xmlns:p14="http://schemas.microsoft.com/office/powerpoint/2010/main" val="3112609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2547" cy="457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115715" name="Rectangle 3"/>
          <p:cNvSpPr>
            <a:spLocks noGrp="1" noChangeArrowheads="1"/>
          </p:cNvSpPr>
          <p:nvPr>
            <p:ph type="dt" idx="1"/>
          </p:nvPr>
        </p:nvSpPr>
        <p:spPr bwMode="auto">
          <a:xfrm>
            <a:off x="3883852" y="0"/>
            <a:ext cx="2972547" cy="457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5717" name="Rectangle 5"/>
          <p:cNvSpPr>
            <a:spLocks noGrp="1" noChangeArrowheads="1"/>
          </p:cNvSpPr>
          <p:nvPr>
            <p:ph type="body" sz="quarter" idx="3"/>
          </p:nvPr>
        </p:nvSpPr>
        <p:spPr bwMode="auto">
          <a:xfrm>
            <a:off x="685480" y="4343144"/>
            <a:ext cx="5487041" cy="41150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15718" name="Rectangle 6"/>
          <p:cNvSpPr>
            <a:spLocks noGrp="1" noChangeArrowheads="1"/>
          </p:cNvSpPr>
          <p:nvPr>
            <p:ph type="ftr" sz="quarter" idx="4"/>
          </p:nvPr>
        </p:nvSpPr>
        <p:spPr bwMode="auto">
          <a:xfrm>
            <a:off x="0" y="8684826"/>
            <a:ext cx="2972547" cy="4577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115719" name="Rectangle 7"/>
          <p:cNvSpPr>
            <a:spLocks noGrp="1" noChangeArrowheads="1"/>
          </p:cNvSpPr>
          <p:nvPr>
            <p:ph type="sldNum" sz="quarter" idx="5"/>
          </p:nvPr>
        </p:nvSpPr>
        <p:spPr bwMode="auto">
          <a:xfrm>
            <a:off x="3883852" y="8684826"/>
            <a:ext cx="2972547" cy="4577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305B53C-9800-4887-A59A-BA875F2BCFC8}" type="slidenum">
              <a:rPr lang="de-DE"/>
              <a:pPr>
                <a:defRPr/>
              </a:pPr>
              <a:t>‹#›</a:t>
            </a:fld>
            <a:endParaRPr lang="de-DE"/>
          </a:p>
        </p:txBody>
      </p:sp>
    </p:spTree>
    <p:extLst>
      <p:ext uri="{BB962C8B-B14F-4D97-AF65-F5344CB8AC3E}">
        <p14:creationId xmlns:p14="http://schemas.microsoft.com/office/powerpoint/2010/main" val="8994871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97705B8F-DD30-4C08-BC7A-E2D3B2F7CC73}" type="slidenum">
              <a:rPr lang="en-US" altLang="en-US" smtClean="0">
                <a:latin typeface="Times New Roman" panose="02020603050405020304" pitchFamily="18" charset="0"/>
              </a:rPr>
              <a:pPr/>
              <a:t>1</a:t>
            </a:fld>
            <a:endParaRPr lang="en-US" altLang="en-US" smtClean="0">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12139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91F83551-BD6D-4801-B9BE-9BDB1B8B8C95}" type="slidenum">
              <a:rPr lang="en-US" altLang="en-US" smtClean="0">
                <a:latin typeface="Times New Roman" panose="02020603050405020304" pitchFamily="18" charset="0"/>
              </a:rPr>
              <a:pPr/>
              <a:t>21</a:t>
            </a:fld>
            <a:endParaRPr lang="en-US" altLang="en-US" smtClean="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778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CE880AA5-3CCF-417E-9B52-2AFAC9B0BFD8}" type="slidenum">
              <a:rPr lang="en-US" altLang="en-US" smtClean="0">
                <a:latin typeface="Times New Roman" panose="02020603050405020304" pitchFamily="18" charset="0"/>
              </a:rPr>
              <a:pPr/>
              <a:t>22</a:t>
            </a:fld>
            <a:endParaRPr lang="en-US" altLang="en-US" smtClean="0">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Bef>
                <a:spcPts val="1163"/>
              </a:spcBef>
              <a:spcAft>
                <a:spcPts val="288"/>
              </a:spcAft>
            </a:pPr>
            <a:r>
              <a:rPr lang="en-US" altLang="en-US" sz="1500" b="1" i="1" smtClean="0">
                <a:latin typeface="Arial" panose="020B0604020202020204" pitchFamily="34" charset="0"/>
              </a:rPr>
              <a:t>Acetylene</a:t>
            </a:r>
          </a:p>
          <a:p>
            <a:r>
              <a:rPr lang="en-US" altLang="en-US" sz="1500" smtClean="0">
                <a:latin typeface="Arial" panose="020B0604020202020204" pitchFamily="34" charset="0"/>
              </a:rPr>
              <a:t>Acetylene is a compound of carbon and hydrogen (C</a:t>
            </a:r>
            <a:r>
              <a:rPr lang="en-US" altLang="en-US" sz="1500" baseline="-25000" smtClean="0">
                <a:latin typeface="Arial" panose="020B0604020202020204" pitchFamily="34" charset="0"/>
              </a:rPr>
              <a:t>2</a:t>
            </a:r>
            <a:r>
              <a:rPr lang="en-US" altLang="en-US" sz="1500" smtClean="0">
                <a:latin typeface="Arial" panose="020B0604020202020204" pitchFamily="34" charset="0"/>
              </a:rPr>
              <a:t>H</a:t>
            </a:r>
            <a:r>
              <a:rPr lang="en-US" altLang="en-US" sz="1500" baseline="-25000" smtClean="0">
                <a:latin typeface="Arial" panose="020B0604020202020204" pitchFamily="34" charset="0"/>
              </a:rPr>
              <a:t>2</a:t>
            </a:r>
            <a:r>
              <a:rPr lang="en-US" altLang="en-US" sz="1500" smtClean="0">
                <a:latin typeface="Arial" panose="020B0604020202020204" pitchFamily="34" charset="0"/>
              </a:rPr>
              <a:t>).  It is a versatile industrial fuel gas used in cutting, heating, welding, brazing, soldering, flame hardening, metal-lizing, and stress relieving applications.</a:t>
            </a:r>
          </a:p>
        </p:txBody>
      </p:sp>
    </p:spTree>
    <p:extLst>
      <p:ext uri="{BB962C8B-B14F-4D97-AF65-F5344CB8AC3E}">
        <p14:creationId xmlns:p14="http://schemas.microsoft.com/office/powerpoint/2010/main" val="2113331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BC399929-EA8B-4566-8588-C49A7E037649}" type="slidenum">
              <a:rPr lang="en-US" altLang="en-US" smtClean="0">
                <a:latin typeface="Times New Roman" panose="02020603050405020304" pitchFamily="18" charset="0"/>
              </a:rPr>
              <a:pPr/>
              <a:t>23</a:t>
            </a:fld>
            <a:endParaRPr lang="en-US" altLang="en-US" smtClean="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99533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666BBC1F-1553-4023-A074-7B51355CBD62}" type="slidenum">
              <a:rPr lang="en-US" altLang="en-US" smtClean="0">
                <a:latin typeface="Times New Roman" panose="02020603050405020304" pitchFamily="18" charset="0"/>
              </a:rPr>
              <a:pPr/>
              <a:t>24</a:t>
            </a:fld>
            <a:endParaRPr lang="en-US" altLang="en-US" smtClean="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b="1" smtClean="0">
                <a:latin typeface="Arial" panose="020B0604020202020204" pitchFamily="34" charset="0"/>
              </a:rPr>
              <a:t>POROUS FILLER 8%tolO%</a:t>
            </a:r>
          </a:p>
          <a:p>
            <a:r>
              <a:rPr lang="en-US" altLang="en-US" sz="1300" b="1" smtClean="0">
                <a:latin typeface="Arial" panose="020B0604020202020204" pitchFamily="34" charset="0"/>
              </a:rPr>
              <a:t>The filler, which completely occupies the steel shell, is 90%to 92% composed of millions of interconnected pores.</a:t>
            </a:r>
          </a:p>
          <a:p>
            <a:endParaRPr lang="en-US" altLang="en-US" sz="1300" b="1" smtClean="0">
              <a:latin typeface="Arial" panose="020B0604020202020204" pitchFamily="34" charset="0"/>
            </a:endParaRPr>
          </a:p>
          <a:p>
            <a:r>
              <a:rPr lang="en-US" altLang="en-US" sz="1300" b="1" smtClean="0">
                <a:latin typeface="Arial" panose="020B0604020202020204" pitchFamily="34" charset="0"/>
              </a:rPr>
              <a:t>ACETONE 42%</a:t>
            </a:r>
          </a:p>
          <a:p>
            <a:r>
              <a:rPr lang="en-US" altLang="en-US" sz="1300" b="1" smtClean="0">
                <a:latin typeface="Arial" panose="020B0604020202020204" pitchFamily="34" charset="0"/>
              </a:rPr>
              <a:t>Acetone equal to 42% of the internal volume is dispersed throughout the filler.</a:t>
            </a:r>
          </a:p>
          <a:p>
            <a:endParaRPr lang="en-US" altLang="en-US" sz="1300" b="1" smtClean="0">
              <a:latin typeface="Arial" panose="020B0604020202020204" pitchFamily="34" charset="0"/>
            </a:endParaRPr>
          </a:p>
          <a:p>
            <a:r>
              <a:rPr lang="en-US" altLang="en-US" sz="1300" b="1" smtClean="0">
                <a:latin typeface="Arial" panose="020B0604020202020204" pitchFamily="34" charset="0"/>
              </a:rPr>
              <a:t>ACETYLENE GAS 36%</a:t>
            </a:r>
          </a:p>
          <a:p>
            <a:r>
              <a:rPr lang="en-US" altLang="en-US" sz="1300" b="1" smtClean="0">
                <a:latin typeface="Arial" panose="020B0604020202020204" pitchFamily="34" charset="0"/>
              </a:rPr>
              <a:t>The acetylene gas is uniformly absorbed by the acetone.  The resulting mixture occupies 78% of the internal volume.</a:t>
            </a:r>
          </a:p>
          <a:p>
            <a:endParaRPr lang="en-US" altLang="en-US" sz="1300" b="1" smtClean="0">
              <a:latin typeface="Arial" panose="020B0604020202020204" pitchFamily="34" charset="0"/>
            </a:endParaRPr>
          </a:p>
          <a:p>
            <a:r>
              <a:rPr lang="en-US" altLang="en-US" sz="1300" b="1" smtClean="0">
                <a:latin typeface="Arial" panose="020B0604020202020204" pitchFamily="34" charset="0"/>
              </a:rPr>
              <a:t>RESERVE VOLUME AT 700 F 10%tol2%</a:t>
            </a:r>
          </a:p>
          <a:p>
            <a:r>
              <a:rPr lang="en-US" altLang="en-US" sz="1300" b="1" smtClean="0">
                <a:latin typeface="Arial" panose="020B0604020202020204" pitchFamily="34" charset="0"/>
              </a:rPr>
              <a:t>Since acetone and acetylene gas will expand as temperature rises, a safety reserve must be present even at 1500 F.</a:t>
            </a:r>
          </a:p>
          <a:p>
            <a:endParaRPr lang="en-US" altLang="en-US" sz="1300" b="1" smtClean="0"/>
          </a:p>
        </p:txBody>
      </p:sp>
    </p:spTree>
    <p:extLst>
      <p:ext uri="{BB962C8B-B14F-4D97-AF65-F5344CB8AC3E}">
        <p14:creationId xmlns:p14="http://schemas.microsoft.com/office/powerpoint/2010/main" val="3139160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9FB79E39-D672-4D3F-9B20-1DF3EAB373E1}" type="slidenum">
              <a:rPr lang="en-US" altLang="en-US" smtClean="0">
                <a:latin typeface="Times New Roman" panose="02020603050405020304" pitchFamily="18" charset="0"/>
              </a:rPr>
              <a:pPr/>
              <a:t>25</a:t>
            </a:fld>
            <a:endParaRPr lang="en-US" altLang="en-US" smtClean="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21539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38799C3E-0A0D-4185-89C2-AAEB609F56EE}" type="slidenum">
              <a:rPr lang="en-US" altLang="en-US" smtClean="0">
                <a:latin typeface="Times New Roman" panose="02020603050405020304" pitchFamily="18" charset="0"/>
              </a:rPr>
              <a:pPr/>
              <a:t>26</a:t>
            </a:fld>
            <a:endParaRPr lang="en-US" altLang="en-US" smtClean="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66725" y="4416425"/>
            <a:ext cx="6232525"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9538" lvl="1">
              <a:spcBef>
                <a:spcPts val="1163"/>
              </a:spcBef>
              <a:spcAft>
                <a:spcPts val="288"/>
              </a:spcAft>
            </a:pPr>
            <a:r>
              <a:rPr lang="en-US" altLang="en-US" sz="1300" b="1" i="1" smtClean="0">
                <a:latin typeface="Arial" panose="020B0604020202020204" pitchFamily="34" charset="0"/>
              </a:rPr>
              <a:t>Regulators</a:t>
            </a:r>
          </a:p>
          <a:p>
            <a:pPr marL="109538" lvl="1"/>
            <a:r>
              <a:rPr lang="en-US" altLang="en-US" sz="1300" smtClean="0">
                <a:latin typeface="Arial" panose="020B0604020202020204" pitchFamily="34" charset="0"/>
              </a:rPr>
              <a:t>Oxygen and fuel pressure regulators are attached to the cylinders or manifold outlets to reduce high cylinder or supply pressures to suitable low working pressures for cutting and welding applications</a:t>
            </a:r>
            <a:r>
              <a:rPr lang="en-US" altLang="en-US" sz="1300" b="1" smtClean="0">
                <a:latin typeface="Arial" panose="020B0604020202020204" pitchFamily="34" charset="0"/>
              </a:rPr>
              <a:t>. </a:t>
            </a:r>
          </a:p>
          <a:p>
            <a:pPr marL="109538" lvl="1"/>
            <a:r>
              <a:rPr lang="en-US" altLang="en-US" sz="1300" b="1" i="1" smtClean="0">
                <a:latin typeface="Arial" panose="020B0604020202020204" pitchFamily="34" charset="0"/>
              </a:rPr>
              <a:t>Pressure Adjusting Screw</a:t>
            </a:r>
          </a:p>
          <a:p>
            <a:r>
              <a:rPr lang="en-US" altLang="en-US" sz="1300" smtClean="0">
                <a:latin typeface="Arial" panose="020B0604020202020204" pitchFamily="34" charset="0"/>
              </a:rPr>
              <a:t>The regulator adjusting screw controls the delivery pressure of the gas to the hose.</a:t>
            </a:r>
          </a:p>
          <a:p>
            <a:r>
              <a:rPr lang="en-US" altLang="en-US" sz="1300" b="1" smtClean="0">
                <a:latin typeface="Arial" panose="020B0604020202020204" pitchFamily="34" charset="0"/>
              </a:rPr>
              <a:t> </a:t>
            </a:r>
          </a:p>
          <a:p>
            <a:endParaRPr lang="en-US" altLang="en-US" sz="1300" b="1" i="1" smtClean="0">
              <a:latin typeface="Arial" panose="020B0604020202020204" pitchFamily="34" charset="0"/>
            </a:endParaRPr>
          </a:p>
          <a:p>
            <a:endParaRPr lang="en-US" altLang="en-US" sz="1300" b="1" i="1" smtClean="0">
              <a:latin typeface="Arial" panose="020B0604020202020204" pitchFamily="34" charset="0"/>
            </a:endParaRPr>
          </a:p>
          <a:p>
            <a:endParaRPr lang="en-US" altLang="en-US" sz="1300" b="1" i="1" smtClean="0">
              <a:latin typeface="Arial" panose="020B0604020202020204" pitchFamily="34" charset="0"/>
            </a:endParaRPr>
          </a:p>
          <a:p>
            <a:endParaRPr lang="en-US" altLang="en-US" sz="1300" b="1" i="1" smtClean="0">
              <a:latin typeface="Arial" panose="020B0604020202020204" pitchFamily="34" charset="0"/>
            </a:endParaRPr>
          </a:p>
          <a:p>
            <a:endParaRPr lang="en-US" altLang="en-US" sz="1300" b="1" i="1" smtClean="0">
              <a:latin typeface="Arial" panose="020B0604020202020204" pitchFamily="34" charset="0"/>
            </a:endParaRPr>
          </a:p>
          <a:p>
            <a:r>
              <a:rPr lang="en-US" altLang="en-US" sz="1300" b="1" i="1" smtClean="0">
                <a:latin typeface="Arial" panose="020B0604020202020204" pitchFamily="34" charset="0"/>
              </a:rPr>
              <a:t>The internal working parts of the regulator are precision units.  Only qualified technicians should clean or repair a regulator.</a:t>
            </a:r>
          </a:p>
          <a:p>
            <a:endParaRPr lang="en-US" altLang="en-US" sz="1300" b="1" i="1" smtClean="0">
              <a:latin typeface="Arial" panose="020B0604020202020204" pitchFamily="34" charset="0"/>
            </a:endParaRPr>
          </a:p>
        </p:txBody>
      </p:sp>
    </p:spTree>
    <p:extLst>
      <p:ext uri="{BB962C8B-B14F-4D97-AF65-F5344CB8AC3E}">
        <p14:creationId xmlns:p14="http://schemas.microsoft.com/office/powerpoint/2010/main" val="1688668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02F98612-A646-4336-AF12-143791D6DBB8}" type="slidenum">
              <a:rPr lang="en-US" altLang="en-US" smtClean="0">
                <a:latin typeface="Times New Roman" panose="02020603050405020304" pitchFamily="18" charset="0"/>
              </a:rPr>
              <a:pPr/>
              <a:t>27</a:t>
            </a:fld>
            <a:endParaRPr lang="en-US" altLang="en-US" smtClean="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61698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207B1069-E64F-491A-A586-7FCB1F70C2FE}" type="slidenum">
              <a:rPr lang="en-US" altLang="en-US" smtClean="0">
                <a:latin typeface="Times New Roman" panose="02020603050405020304" pitchFamily="18" charset="0"/>
              </a:rPr>
              <a:pPr/>
              <a:t>28</a:t>
            </a:fld>
            <a:endParaRPr lang="en-US" altLang="en-US" smtClean="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4041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5563A1BB-A690-422D-BDE8-387CB5756B4F}" type="slidenum">
              <a:rPr lang="en-US" altLang="en-US" smtClean="0">
                <a:latin typeface="Times New Roman" panose="02020603050405020304" pitchFamily="18" charset="0"/>
              </a:rPr>
              <a:pPr/>
              <a:t>29</a:t>
            </a:fld>
            <a:endParaRPr lang="en-US" altLang="en-US" smtClean="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56551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9DD00A63-7F05-4F71-B2E3-5B09E6246D2B}" type="slidenum">
              <a:rPr lang="en-US" altLang="en-US" smtClean="0">
                <a:latin typeface="Times New Roman" panose="02020603050405020304" pitchFamily="18" charset="0"/>
              </a:rPr>
              <a:pPr/>
              <a:t>30</a:t>
            </a:fld>
            <a:endParaRPr lang="en-US" altLang="en-US" smtClean="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3556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81A99BE2-6513-4D07-9C0D-CFCA5ED2142F}" type="slidenum">
              <a:rPr lang="en-US" altLang="en-US" smtClean="0">
                <a:latin typeface="Times New Roman" panose="02020603050405020304" pitchFamily="18" charset="0"/>
              </a:rPr>
              <a:pPr/>
              <a:t>2</a:t>
            </a:fld>
            <a:endParaRPr lang="en-US" altLang="en-US" smtClean="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71392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25AF61BF-738D-4B88-A7B5-086CD7098063}" type="slidenum">
              <a:rPr lang="en-US" altLang="en-US" smtClean="0">
                <a:latin typeface="Times New Roman" panose="02020603050405020304" pitchFamily="18" charset="0"/>
              </a:rPr>
              <a:pPr/>
              <a:t>31</a:t>
            </a:fld>
            <a:endParaRPr lang="en-US" altLang="en-US" smtClean="0">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36188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875C388E-77E6-45D6-8027-E0CD07C29ABB}" type="slidenum">
              <a:rPr lang="en-US" altLang="en-US" smtClean="0">
                <a:latin typeface="Times New Roman" panose="02020603050405020304" pitchFamily="18" charset="0"/>
              </a:rPr>
              <a:pPr/>
              <a:t>32</a:t>
            </a:fld>
            <a:endParaRPr lang="en-US" altLang="en-US" smtClean="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27821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2153CFC2-8483-4292-A2F6-B0B4D71F0909}" type="slidenum">
              <a:rPr lang="en-US" altLang="en-US" smtClean="0">
                <a:latin typeface="Times New Roman" panose="02020603050405020304" pitchFamily="18" charset="0"/>
              </a:rPr>
              <a:pPr/>
              <a:t>33</a:t>
            </a:fld>
            <a:endParaRPr lang="en-US" altLang="en-US" smtClean="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0147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35EFE60D-5807-40CE-82E3-2AC820EBAC69}" type="slidenum">
              <a:rPr lang="en-US" altLang="en-US" smtClean="0">
                <a:latin typeface="Times New Roman" panose="02020603050405020304" pitchFamily="18" charset="0"/>
              </a:rPr>
              <a:pPr/>
              <a:t>34</a:t>
            </a:fld>
            <a:endParaRPr lang="en-US" altLang="en-US" smtClean="0">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96382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6DF5FECE-2DE8-4D22-B5A3-9278189A89BC}" type="slidenum">
              <a:rPr lang="en-US" altLang="en-US" smtClean="0">
                <a:latin typeface="Times New Roman" panose="02020603050405020304" pitchFamily="18" charset="0"/>
              </a:rPr>
              <a:pPr/>
              <a:t>35</a:t>
            </a:fld>
            <a:endParaRPr lang="en-US" altLang="en-US" smtClean="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01998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3E9F6FCE-8D63-41E5-8682-B62E78C8FF28}" type="slidenum">
              <a:rPr lang="en-US" altLang="en-US" smtClean="0">
                <a:latin typeface="Times New Roman" panose="02020603050405020304" pitchFamily="18" charset="0"/>
              </a:rPr>
              <a:pPr/>
              <a:t>36</a:t>
            </a:fld>
            <a:endParaRPr lang="en-US" altLang="en-US" smtClean="0">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07874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24314AF5-6CFA-4289-A2BE-8BFFB4EA82D6}" type="slidenum">
              <a:rPr lang="en-US" altLang="en-US" smtClean="0">
                <a:latin typeface="Times New Roman" panose="02020603050405020304" pitchFamily="18" charset="0"/>
              </a:rPr>
              <a:pPr/>
              <a:t>37</a:t>
            </a:fld>
            <a:endParaRPr lang="en-US" altLang="en-US" smtClean="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12735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09F9E251-4AF6-4A69-8F94-19896CEAA3B3}" type="slidenum">
              <a:rPr lang="en-US" altLang="en-US" smtClean="0">
                <a:latin typeface="Times New Roman" panose="02020603050405020304" pitchFamily="18" charset="0"/>
              </a:rPr>
              <a:pPr/>
              <a:t>38</a:t>
            </a:fld>
            <a:endParaRPr lang="en-US" altLang="en-US" smtClean="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7884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07596F02-F337-49FC-AF9B-A4D8C8992809}" type="slidenum">
              <a:rPr lang="en-US" altLang="en-US" smtClean="0">
                <a:latin typeface="Times New Roman" panose="02020603050405020304" pitchFamily="18" charset="0"/>
              </a:rPr>
              <a:pPr/>
              <a:t>5</a:t>
            </a:fld>
            <a:endParaRPr lang="en-US" altLang="en-US" smtClean="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86812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5F4C6AAD-CA26-405B-BCE3-0F261216BAFA}" type="slidenum">
              <a:rPr lang="en-US" altLang="en-US" smtClean="0">
                <a:latin typeface="Times New Roman" panose="02020603050405020304" pitchFamily="18" charset="0"/>
              </a:rPr>
              <a:pPr/>
              <a:t>7</a:t>
            </a:fld>
            <a:endParaRPr lang="en-US" altLang="en-US" smtClean="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95930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A37CB6CD-B319-4026-A072-BCB282D2420D}" type="slidenum">
              <a:rPr lang="en-US" altLang="en-US" smtClean="0">
                <a:latin typeface="Times New Roman" panose="02020603050405020304" pitchFamily="18" charset="0"/>
              </a:rPr>
              <a:pPr/>
              <a:t>8</a:t>
            </a:fld>
            <a:endParaRPr lang="en-US" altLang="en-US" smtClean="0">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0860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DEC89684-7842-4FA6-9091-AF14BE3A49D9}" type="slidenum">
              <a:rPr lang="en-US" altLang="en-US" smtClean="0">
                <a:latin typeface="Times New Roman" panose="02020603050405020304" pitchFamily="18" charset="0"/>
              </a:rPr>
              <a:pPr/>
              <a:t>17</a:t>
            </a:fld>
            <a:endParaRPr lang="en-US" altLang="en-US" smtClean="0">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500" smtClean="0">
                <a:latin typeface="Arial" panose="020B0604020202020204" pitchFamily="34" charset="0"/>
              </a:rPr>
              <a:t>Due to the high pressure under which oxygen is bottled, cylinders must always be handled with great care.  The potentially violent reaction of oil, grease or all other contaminants in the presence of oxygen cannot be overstressed.  Serious injury may easily result if oxygen is used as a substitute for compressed air.</a:t>
            </a:r>
          </a:p>
          <a:p>
            <a:endParaRPr lang="en-US" altLang="en-US" sz="1500" smtClean="0">
              <a:latin typeface="Arial" panose="020B0604020202020204" pitchFamily="34" charset="0"/>
            </a:endParaRPr>
          </a:p>
          <a:p>
            <a:endParaRPr lang="en-US" altLang="en-US" smtClean="0"/>
          </a:p>
        </p:txBody>
      </p:sp>
    </p:spTree>
    <p:extLst>
      <p:ext uri="{BB962C8B-B14F-4D97-AF65-F5344CB8AC3E}">
        <p14:creationId xmlns:p14="http://schemas.microsoft.com/office/powerpoint/2010/main" val="1922539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0754321C-3327-4749-90E2-81A2309F3757}" type="slidenum">
              <a:rPr lang="en-US" altLang="en-US" smtClean="0">
                <a:latin typeface="Times New Roman" panose="02020603050405020304" pitchFamily="18" charset="0"/>
              </a:rPr>
              <a:pPr/>
              <a:t>18</a:t>
            </a:fld>
            <a:endParaRPr lang="en-US" altLang="en-US" smtClean="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104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9BA192BC-5B49-4014-B991-3B2FE0952AAC}" type="slidenum">
              <a:rPr lang="en-US" altLang="en-US" smtClean="0">
                <a:latin typeface="Times New Roman" panose="02020603050405020304" pitchFamily="18" charset="0"/>
              </a:rPr>
              <a:pPr/>
              <a:t>19</a:t>
            </a:fld>
            <a:endParaRPr lang="en-US" altLang="en-US"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1909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defRPr>
            </a:lvl1pPr>
            <a:lvl2pPr marL="715963" indent="-274638" defTabSz="931863">
              <a:defRPr>
                <a:solidFill>
                  <a:schemeClr val="tx1"/>
                </a:solidFill>
                <a:latin typeface="Tahoma" panose="020B0604030504040204" pitchFamily="34" charset="0"/>
              </a:defRPr>
            </a:lvl2pPr>
            <a:lvl3pPr marL="1101725" indent="-219075" defTabSz="931863">
              <a:defRPr>
                <a:solidFill>
                  <a:schemeClr val="tx1"/>
                </a:solidFill>
                <a:latin typeface="Tahoma" panose="020B0604030504040204" pitchFamily="34" charset="0"/>
              </a:defRPr>
            </a:lvl3pPr>
            <a:lvl4pPr marL="1541463" indent="-219075" defTabSz="931863">
              <a:defRPr>
                <a:solidFill>
                  <a:schemeClr val="tx1"/>
                </a:solidFill>
                <a:latin typeface="Tahoma" panose="020B0604030504040204" pitchFamily="34" charset="0"/>
              </a:defRPr>
            </a:lvl4pPr>
            <a:lvl5pPr marL="1982788" indent="-219075" defTabSz="931863">
              <a:defRPr>
                <a:solidFill>
                  <a:schemeClr val="tx1"/>
                </a:solidFill>
                <a:latin typeface="Tahoma" panose="020B0604030504040204" pitchFamily="34" charset="0"/>
              </a:defRPr>
            </a:lvl5pPr>
            <a:lvl6pPr marL="2439988" indent="-219075" defTabSz="931863" eaLnBrk="0" fontAlgn="base" hangingPunct="0">
              <a:spcBef>
                <a:spcPct val="0"/>
              </a:spcBef>
              <a:spcAft>
                <a:spcPct val="0"/>
              </a:spcAft>
              <a:defRPr>
                <a:solidFill>
                  <a:schemeClr val="tx1"/>
                </a:solidFill>
                <a:latin typeface="Tahoma" panose="020B0604030504040204" pitchFamily="34" charset="0"/>
              </a:defRPr>
            </a:lvl6pPr>
            <a:lvl7pPr marL="2897188" indent="-219075" defTabSz="931863" eaLnBrk="0" fontAlgn="base" hangingPunct="0">
              <a:spcBef>
                <a:spcPct val="0"/>
              </a:spcBef>
              <a:spcAft>
                <a:spcPct val="0"/>
              </a:spcAft>
              <a:defRPr>
                <a:solidFill>
                  <a:schemeClr val="tx1"/>
                </a:solidFill>
                <a:latin typeface="Tahoma" panose="020B0604030504040204" pitchFamily="34" charset="0"/>
              </a:defRPr>
            </a:lvl7pPr>
            <a:lvl8pPr marL="3354388" indent="-219075" defTabSz="931863" eaLnBrk="0" fontAlgn="base" hangingPunct="0">
              <a:spcBef>
                <a:spcPct val="0"/>
              </a:spcBef>
              <a:spcAft>
                <a:spcPct val="0"/>
              </a:spcAft>
              <a:defRPr>
                <a:solidFill>
                  <a:schemeClr val="tx1"/>
                </a:solidFill>
                <a:latin typeface="Tahoma" panose="020B0604030504040204" pitchFamily="34" charset="0"/>
              </a:defRPr>
            </a:lvl8pPr>
            <a:lvl9pPr marL="3811588" indent="-219075" defTabSz="931863" eaLnBrk="0" fontAlgn="base" hangingPunct="0">
              <a:spcBef>
                <a:spcPct val="0"/>
              </a:spcBef>
              <a:spcAft>
                <a:spcPct val="0"/>
              </a:spcAft>
              <a:defRPr>
                <a:solidFill>
                  <a:schemeClr val="tx1"/>
                </a:solidFill>
                <a:latin typeface="Tahoma" panose="020B0604030504040204" pitchFamily="34" charset="0"/>
              </a:defRPr>
            </a:lvl9pPr>
          </a:lstStyle>
          <a:p>
            <a:fld id="{1E5598F0-2B05-4CBC-8DAE-13C9C46C2A99}" type="slidenum">
              <a:rPr lang="en-US" altLang="en-US" smtClean="0">
                <a:latin typeface="Times New Roman" panose="02020603050405020304" pitchFamily="18" charset="0"/>
              </a:rPr>
              <a:pPr/>
              <a:t>20</a:t>
            </a:fld>
            <a:endParaRPr lang="en-US" altLang="en-US" smtClean="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09009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5800"/>
          </a:xfrm>
          <a:prstGeom prst="rect">
            <a:avLst/>
          </a:prstGeom>
        </p:spPr>
        <p:txBody>
          <a:bodyPr/>
          <a:lstStyle/>
          <a:p>
            <a:pPr lvl="0"/>
            <a:endParaRPr lang="en-US" noProof="0" smtClean="0"/>
          </a:p>
        </p:txBody>
      </p:sp>
      <p:sp>
        <p:nvSpPr>
          <p:cNvPr id="5"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p>
        </p:txBody>
      </p:sp>
      <p:sp>
        <p:nvSpPr>
          <p:cNvPr id="6"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fld id="{04E8D67A-80C2-4DAC-96F7-3E84262A8BCC}" type="slidenum">
              <a:rPr lang="en-US"/>
              <a:pPr/>
              <a:t>‹#›</a:t>
            </a:fld>
            <a:endParaRPr lang="en-US"/>
          </a:p>
        </p:txBody>
      </p:sp>
    </p:spTree>
    <p:extLst>
      <p:ext uri="{BB962C8B-B14F-4D97-AF65-F5344CB8AC3E}">
        <p14:creationId xmlns:p14="http://schemas.microsoft.com/office/powerpoint/2010/main" val="190529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85720" y="3286124"/>
            <a:ext cx="8229600" cy="1143000"/>
          </a:xfrm>
          <a:prstGeom prst="rect">
            <a:avLst/>
          </a:prstGeo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8" Type="http://schemas.openxmlformats.org/officeDocument/2006/relationships/image" Target="../media/image2.jpe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pic>
        <p:nvPicPr>
          <p:cNvPr id="1026" name="Picture 15" descr="IBEDA PowerPoint 05"/>
          <p:cNvPicPr>
            <a:picLocks noChangeAspect="1" noChangeArrowheads="1"/>
          </p:cNvPicPr>
          <p:nvPr userDrawn="1"/>
        </p:nvPicPr>
        <p:blipFill>
          <a:blip r:embed="rId18" cstate="print"/>
          <a:srcRect/>
          <a:stretch>
            <a:fillRect/>
          </a:stretch>
        </p:blipFill>
        <p:spPr bwMode="auto">
          <a:xfrm>
            <a:off x="0" y="0"/>
            <a:ext cx="9145588" cy="6859588"/>
          </a:xfrm>
          <a:prstGeom prst="rect">
            <a:avLst/>
          </a:prstGeom>
          <a:noFill/>
          <a:ln w="9525">
            <a:noFill/>
            <a:miter lim="800000"/>
            <a:headEnd/>
            <a:tailEnd/>
          </a:ln>
        </p:spPr>
      </p:pic>
      <p:sp>
        <p:nvSpPr>
          <p:cNvPr id="1040" name="Text Box 16"/>
          <p:cNvSpPr txBox="1">
            <a:spLocks noChangeArrowheads="1"/>
          </p:cNvSpPr>
          <p:nvPr userDrawn="1"/>
        </p:nvSpPr>
        <p:spPr bwMode="auto">
          <a:xfrm>
            <a:off x="457200" y="242888"/>
            <a:ext cx="4421188" cy="290512"/>
          </a:xfrm>
          <a:prstGeom prst="rect">
            <a:avLst/>
          </a:prstGeom>
          <a:noFill/>
          <a:ln w="9525">
            <a:noFill/>
            <a:miter lim="800000"/>
            <a:headEnd/>
            <a:tailEnd/>
          </a:ln>
          <a:effectLst/>
        </p:spPr>
        <p:txBody>
          <a:bodyPr wrap="none">
            <a:spAutoFit/>
          </a:bodyPr>
          <a:lstStyle/>
          <a:p>
            <a:pPr>
              <a:defRPr/>
            </a:pPr>
            <a:r>
              <a:rPr lang="de-DE" sz="1300" b="1">
                <a:solidFill>
                  <a:schemeClr val="bg1"/>
                </a:solidFill>
                <a:latin typeface="Arial" charset="0"/>
                <a:ea typeface="ＭＳ Ｐゴシック" pitchFamily="34" charset="-128"/>
              </a:rPr>
              <a:t>THE WHOLE WORLD OF GAS SAFETY ENGINEERING</a:t>
            </a:r>
          </a:p>
        </p:txBody>
      </p:sp>
      <p:pic>
        <p:nvPicPr>
          <p:cNvPr id="1028" name="Picture 5" descr="Z:\SuperFlash Compressed Gas Equipment\Logos\SF Logo with R - Transparent.gif"/>
          <p:cNvPicPr>
            <a:picLocks noChangeAspect="1" noChangeArrowheads="1"/>
          </p:cNvPicPr>
          <p:nvPr userDrawn="1"/>
        </p:nvPicPr>
        <p:blipFill>
          <a:blip r:embed="rId19" cstate="print"/>
          <a:srcRect/>
          <a:stretch>
            <a:fillRect/>
          </a:stretch>
        </p:blipFill>
        <p:spPr bwMode="auto">
          <a:xfrm>
            <a:off x="4643438" y="5500688"/>
            <a:ext cx="2928937" cy="771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5.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6.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D:%5CClipArt%5Cflash.gif" TargetMode="External"/><Relationship Id="rId4" Type="http://schemas.openxmlformats.org/officeDocument/2006/relationships/image" Target="../media/image17.gif"/><Relationship Id="rId5" Type="http://schemas.openxmlformats.org/officeDocument/2006/relationships/image" Target="../media/image18.gi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hyperlink" Target="mailto:prevolinsky@oemeyer.com"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3.gif"/></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23.gi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3.gi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hyperlink" Target="D:%5CClipArt%5Cboom.gif" TargetMode="External"/><Relationship Id="rId4" Type="http://schemas.openxmlformats.org/officeDocument/2006/relationships/image" Target="../media/image27.gif"/><Relationship Id="rId5"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gif"/><Relationship Id="rId6" Type="http://schemas.openxmlformats.org/officeDocument/2006/relationships/image" Target="../media/image31.gi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1" Type="http://schemas.openxmlformats.org/officeDocument/2006/relationships/hyperlink" Target="C:%5C" TargetMode="External"/><Relationship Id="rId12" Type="http://schemas.openxmlformats.org/officeDocument/2006/relationships/image" Target="../media/image36.jpeg"/><Relationship Id="rId13" Type="http://schemas.openxmlformats.org/officeDocument/2006/relationships/image" Target="../media/image37.png"/><Relationship Id="rId14" Type="http://schemas.openxmlformats.org/officeDocument/2006/relationships/image" Target="../media/image38.gif"/><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hyperlink" Target="C:%5CDocuments%20and%20Settings%5CAdministrator%5CDesktop%5CMSHA%20Regulations.doc" TargetMode="External"/><Relationship Id="rId4" Type="http://schemas.openxmlformats.org/officeDocument/2006/relationships/hyperlink" Target="C:%5CDocuments%20and%20Settings%5CAdministrator%5CDesktop%5COSHA%20Regulations.doc" TargetMode="External"/><Relationship Id="rId5" Type="http://schemas.openxmlformats.org/officeDocument/2006/relationships/hyperlink" Target="C:%5CDocuments%20and%20Settings%5CAdministrator%5CDesktop%5CPennsylvania%20State%20Requirements.doc" TargetMode="External"/><Relationship Id="rId6" Type="http://schemas.openxmlformats.org/officeDocument/2006/relationships/hyperlink" Target="http://www.osha-slc.gov/html/dbsearch.html" TargetMode="External"/><Relationship Id="rId7" Type="http://schemas.openxmlformats.org/officeDocument/2006/relationships/hyperlink" Target="http://www.osha-slc.gov/html/subject-index.html" TargetMode="External"/><Relationship Id="rId8" Type="http://schemas.openxmlformats.org/officeDocument/2006/relationships/hyperlink" Target="http://www.osha.gov/" TargetMode="External"/><Relationship Id="rId9" Type="http://schemas.openxmlformats.org/officeDocument/2006/relationships/image" Target="../media/image35.png"/><Relationship Id="rId10" Type="http://schemas.openxmlformats.org/officeDocument/2006/relationships/image" Target="http://www.osha-slc.gov/gif/bannerimagemap.gi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40.gif"/></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gif"/><Relationship Id="rId5" Type="http://schemas.openxmlformats.org/officeDocument/2006/relationships/image" Target="../media/image43.gif"/><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3" Type="http://schemas.openxmlformats.org/officeDocument/2006/relationships/image" Target="../media/image44.gif"/><Relationship Id="rId4" Type="http://schemas.openxmlformats.org/officeDocument/2006/relationships/image" Target="../media/image45.wmf"/><Relationship Id="rId5" Type="http://schemas.openxmlformats.org/officeDocument/2006/relationships/image" Target="../media/image46.png"/><Relationship Id="rId6" Type="http://schemas.openxmlformats.org/officeDocument/2006/relationships/image" Target="../media/image47.gif"/><Relationship Id="rId7" Type="http://schemas.openxmlformats.org/officeDocument/2006/relationships/image" Target="../media/image48.gif"/><Relationship Id="rId8"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5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5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8" name="Rectangle 8"/>
          <p:cNvSpPr>
            <a:spLocks noChangeArrowheads="1"/>
          </p:cNvSpPr>
          <p:nvPr/>
        </p:nvSpPr>
        <p:spPr bwMode="auto">
          <a:xfrm>
            <a:off x="968907" y="653142"/>
            <a:ext cx="6324600" cy="1143000"/>
          </a:xfrm>
          <a:prstGeom prst="rect">
            <a:avLst/>
          </a:prstGeom>
          <a:noFill/>
          <a:ln w="9525">
            <a:noFill/>
            <a:miter lim="800000"/>
            <a:headEnd/>
            <a:tailEnd/>
          </a:ln>
          <a:effectLst/>
        </p:spPr>
        <p:txBody>
          <a:bodyPr anchor="ctr"/>
          <a:lstStyle/>
          <a:p>
            <a:pPr algn="ctr" eaLnBrk="1" hangingPunct="1">
              <a:defRPr/>
            </a:pPr>
            <a:r>
              <a:rPr lang="en-US" sz="3400" dirty="0">
                <a:effectLst>
                  <a:outerShdw blurRad="38100" dist="38100" dir="2700000" algn="tl">
                    <a:srgbClr val="000000"/>
                  </a:outerShdw>
                </a:effectLst>
                <a:latin typeface="Tahoma" charset="0"/>
              </a:rPr>
              <a:t>Welcome to the</a:t>
            </a:r>
            <a:br>
              <a:rPr lang="en-US" sz="3400" dirty="0">
                <a:effectLst>
                  <a:outerShdw blurRad="38100" dist="38100" dir="2700000" algn="tl">
                    <a:srgbClr val="000000"/>
                  </a:outerShdw>
                </a:effectLst>
                <a:latin typeface="Tahoma" charset="0"/>
              </a:rPr>
            </a:br>
            <a:r>
              <a:rPr lang="en-US" sz="3400" dirty="0">
                <a:effectLst>
                  <a:outerShdw blurRad="38100" dist="38100" dir="2700000" algn="tl">
                    <a:srgbClr val="000000"/>
                  </a:outerShdw>
                </a:effectLst>
                <a:latin typeface="Tahoma" charset="0"/>
              </a:rPr>
              <a:t> </a:t>
            </a:r>
          </a:p>
        </p:txBody>
      </p:sp>
      <p:sp>
        <p:nvSpPr>
          <p:cNvPr id="87049" name="Rectangle 9"/>
          <p:cNvSpPr>
            <a:spLocks noChangeArrowheads="1"/>
          </p:cNvSpPr>
          <p:nvPr/>
        </p:nvSpPr>
        <p:spPr bwMode="auto">
          <a:xfrm>
            <a:off x="1426107" y="2710542"/>
            <a:ext cx="5791200" cy="41148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80000"/>
              <a:buFont typeface="Wingdings" pitchFamily="2" charset="2"/>
              <a:buNone/>
              <a:defRPr/>
            </a:pPr>
            <a:r>
              <a:rPr lang="en-US" sz="4400" dirty="0" smtClean="0">
                <a:effectLst>
                  <a:outerShdw blurRad="38100" dist="38100" dir="2700000" algn="tl">
                    <a:srgbClr val="000000"/>
                  </a:outerShdw>
                </a:effectLst>
                <a:latin typeface="Tahoma" charset="0"/>
              </a:rPr>
              <a:t>Compressed Gas &amp; Equipment </a:t>
            </a:r>
            <a:r>
              <a:rPr lang="en-US" sz="4400" dirty="0">
                <a:effectLst>
                  <a:outerShdw blurRad="38100" dist="38100" dir="2700000" algn="tl">
                    <a:srgbClr val="000000"/>
                  </a:outerShdw>
                </a:effectLst>
                <a:latin typeface="Tahoma" charset="0"/>
              </a:rPr>
              <a:t>Safety Seminar</a:t>
            </a:r>
          </a:p>
        </p:txBody>
      </p:sp>
      <p:pic>
        <p:nvPicPr>
          <p:cNvPr id="2" name="Picture 10" descr="O.E. Meyer 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107" y="1386567"/>
            <a:ext cx="2971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1" descr="SF Label Artwork with R (Burst PMS 185 Red)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0050" y="6011863"/>
            <a:ext cx="30480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95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They are all hazardous!</a:t>
            </a:r>
            <a:endParaRPr lang="en-US" dirty="0"/>
          </a:p>
        </p:txBody>
      </p:sp>
      <p:sp>
        <p:nvSpPr>
          <p:cNvPr id="3" name="Content Placeholder 2"/>
          <p:cNvSpPr>
            <a:spLocks noGrp="1"/>
          </p:cNvSpPr>
          <p:nvPr>
            <p:ph idx="1"/>
          </p:nvPr>
        </p:nvSpPr>
        <p:spPr>
          <a:xfrm>
            <a:off x="533400" y="2133600"/>
            <a:ext cx="8229600" cy="4530725"/>
          </a:xfrm>
        </p:spPr>
        <p:txBody>
          <a:bodyPr/>
          <a:lstStyle/>
          <a:p>
            <a:r>
              <a:rPr lang="en-US" dirty="0" smtClean="0"/>
              <a:t>Safety Training is Essential</a:t>
            </a:r>
          </a:p>
          <a:p>
            <a:r>
              <a:rPr lang="en-US" dirty="0" smtClean="0"/>
              <a:t>Oxygen is the most hazardous because it is most misunderstood.</a:t>
            </a:r>
          </a:p>
          <a:p>
            <a:r>
              <a:rPr lang="en-US" dirty="0" smtClean="0"/>
              <a:t>Many employees think “Oxygen is ordinary air”.   It is most assuredly NOT AIR!</a:t>
            </a:r>
            <a:endParaRPr lang="en-US" dirty="0"/>
          </a:p>
        </p:txBody>
      </p:sp>
    </p:spTree>
    <p:extLst>
      <p:ext uri="{BB962C8B-B14F-4D97-AF65-F5344CB8AC3E}">
        <p14:creationId xmlns:p14="http://schemas.microsoft.com/office/powerpoint/2010/main" val="3503597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539552" y="409575"/>
            <a:ext cx="6705600" cy="1162050"/>
          </a:xfrm>
        </p:spPr>
        <p:txBody>
          <a:bodyPr/>
          <a:lstStyle/>
          <a:p>
            <a:pPr eaLnBrk="1" hangingPunct="1">
              <a:defRPr/>
            </a:pPr>
            <a:r>
              <a:rPr lang="en-US" sz="5500" dirty="0" smtClean="0"/>
              <a:t>Properties of Oxygen</a:t>
            </a:r>
          </a:p>
        </p:txBody>
      </p:sp>
      <p:sp>
        <p:nvSpPr>
          <p:cNvPr id="432131" name="Rectangle 3"/>
          <p:cNvSpPr>
            <a:spLocks noGrp="1" noChangeArrowheads="1"/>
          </p:cNvSpPr>
          <p:nvPr>
            <p:ph type="body" sz="half" idx="1"/>
          </p:nvPr>
        </p:nvSpPr>
        <p:spPr>
          <a:xfrm>
            <a:off x="685800" y="2241462"/>
            <a:ext cx="3725862" cy="4310063"/>
          </a:xfrm>
        </p:spPr>
        <p:txBody>
          <a:bodyPr/>
          <a:lstStyle/>
          <a:p>
            <a:pPr marL="0" indent="0" eaLnBrk="1" hangingPunct="1">
              <a:lnSpc>
                <a:spcPct val="90000"/>
              </a:lnSpc>
            </a:pPr>
            <a:r>
              <a:rPr lang="en-US" sz="2900" u="sng" dirty="0" smtClean="0"/>
              <a:t>Oxygen</a:t>
            </a:r>
            <a:r>
              <a:rPr lang="en-US" sz="2900" dirty="0" smtClean="0"/>
              <a:t> is colorless, odorless, tasteless, it supports life and combustion.  It makes up about 1/5 of the air we breathe (20.99%).</a:t>
            </a:r>
          </a:p>
        </p:txBody>
      </p:sp>
      <p:pic>
        <p:nvPicPr>
          <p:cNvPr id="17412" name="Picture 4" descr="Smokey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71625"/>
            <a:ext cx="3468688" cy="4343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534765"/>
      </p:ext>
    </p:extLst>
  </p:cSld>
  <p:clrMapOvr>
    <a:masterClrMapping/>
  </p:clrMapOvr>
  <p:transition xmlns:p14="http://schemas.microsoft.com/office/powerpoint/2010/main">
    <p:push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 calcmode="lin" valueType="num">
                                      <p:cBhvr additive="base">
                                        <p:cTn id="7" dur="500" fill="hold"/>
                                        <p:tgtEl>
                                          <p:spTgt spid="432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21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1115616" y="260648"/>
            <a:ext cx="6484937" cy="1003300"/>
          </a:xfrm>
        </p:spPr>
        <p:txBody>
          <a:bodyPr/>
          <a:lstStyle/>
          <a:p>
            <a:pPr eaLnBrk="1" hangingPunct="1">
              <a:defRPr/>
            </a:pPr>
            <a:r>
              <a:rPr lang="en-US" sz="5500" dirty="0" smtClean="0"/>
              <a:t>Major Uses of Oxygen</a:t>
            </a:r>
          </a:p>
        </p:txBody>
      </p:sp>
      <p:sp>
        <p:nvSpPr>
          <p:cNvPr id="433155" name="Rectangle 3"/>
          <p:cNvSpPr>
            <a:spLocks noGrp="1" noChangeArrowheads="1"/>
          </p:cNvSpPr>
          <p:nvPr>
            <p:ph type="body" sz="half" idx="1"/>
          </p:nvPr>
        </p:nvSpPr>
        <p:spPr>
          <a:xfrm>
            <a:off x="685800" y="2057400"/>
            <a:ext cx="4394200" cy="4310063"/>
          </a:xfrm>
        </p:spPr>
        <p:txBody>
          <a:bodyPr/>
          <a:lstStyle/>
          <a:p>
            <a:pPr marL="0" indent="0" eaLnBrk="1" hangingPunct="1">
              <a:lnSpc>
                <a:spcPct val="90000"/>
              </a:lnSpc>
            </a:pPr>
            <a:r>
              <a:rPr lang="en-US" sz="2900" b="1" dirty="0" smtClean="0"/>
              <a:t> Maintenance</a:t>
            </a:r>
          </a:p>
          <a:p>
            <a:pPr marL="0" indent="0" eaLnBrk="1" hangingPunct="1">
              <a:lnSpc>
                <a:spcPct val="90000"/>
              </a:lnSpc>
            </a:pPr>
            <a:r>
              <a:rPr lang="en-US" sz="2900" b="1" dirty="0" smtClean="0"/>
              <a:t> Heating, welding &amp; cutting</a:t>
            </a:r>
          </a:p>
          <a:p>
            <a:pPr marL="0" indent="0" eaLnBrk="1" hangingPunct="1">
              <a:lnSpc>
                <a:spcPct val="90000"/>
              </a:lnSpc>
            </a:pPr>
            <a:r>
              <a:rPr lang="en-US" sz="2900" b="1" dirty="0" smtClean="0"/>
              <a:t> Combustion Supporting (used extensively in the manufacture of steel and in space program)</a:t>
            </a:r>
          </a:p>
        </p:txBody>
      </p:sp>
      <p:pic>
        <p:nvPicPr>
          <p:cNvPr id="18436" name="Picture 4" descr="Smokey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5162" y="2492896"/>
            <a:ext cx="2663598" cy="33352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844765"/>
      </p:ext>
    </p:extLst>
  </p:cSld>
  <p:clrMapOvr>
    <a:masterClrMapping/>
  </p:clrMapOvr>
  <p:transition xmlns:p14="http://schemas.microsoft.com/office/powerpoint/2010/main">
    <p:push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 calcmode="lin" valueType="num">
                                      <p:cBhvr additive="base">
                                        <p:cTn id="7" dur="500" fill="hold"/>
                                        <p:tgtEl>
                                          <p:spTgt spid="433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3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33155">
                                            <p:txEl>
                                              <p:pRg st="1" end="1"/>
                                            </p:txEl>
                                          </p:spTgt>
                                        </p:tgtEl>
                                        <p:attrNameLst>
                                          <p:attrName>style.visibility</p:attrName>
                                        </p:attrNameLst>
                                      </p:cBhvr>
                                      <p:to>
                                        <p:strVal val="visible"/>
                                      </p:to>
                                    </p:set>
                                    <p:anim calcmode="lin" valueType="num">
                                      <p:cBhvr additive="base">
                                        <p:cTn id="13" dur="500" fill="hold"/>
                                        <p:tgtEl>
                                          <p:spTgt spid="433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3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33155">
                                            <p:txEl>
                                              <p:pRg st="2" end="2"/>
                                            </p:txEl>
                                          </p:spTgt>
                                        </p:tgtEl>
                                        <p:attrNameLst>
                                          <p:attrName>style.visibility</p:attrName>
                                        </p:attrNameLst>
                                      </p:cBhvr>
                                      <p:to>
                                        <p:strVal val="visible"/>
                                      </p:to>
                                    </p:set>
                                    <p:anim calcmode="lin" valueType="num">
                                      <p:cBhvr additive="base">
                                        <p:cTn id="19" dur="500" fill="hold"/>
                                        <p:tgtEl>
                                          <p:spTgt spid="433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3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179512" y="404664"/>
            <a:ext cx="8229600" cy="11430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b"/>
          <a:lstStyle/>
          <a:p>
            <a:pPr eaLnBrk="1" hangingPunct="1">
              <a:defRPr/>
            </a:pPr>
            <a:r>
              <a:rPr lang="en-US" dirty="0" smtClean="0"/>
              <a:t>  </a:t>
            </a:r>
            <a:r>
              <a:rPr lang="en-US" b="1" dirty="0" smtClean="0"/>
              <a:t>Triangle of Combustion</a:t>
            </a:r>
          </a:p>
        </p:txBody>
      </p:sp>
      <p:sp>
        <p:nvSpPr>
          <p:cNvPr id="434179" name="Rectangle 3"/>
          <p:cNvSpPr>
            <a:spLocks noGrp="1" noChangeArrowheads="1"/>
          </p:cNvSpPr>
          <p:nvPr>
            <p:ph idx="1"/>
          </p:nvPr>
        </p:nvSpPr>
        <p:spPr>
          <a:xfrm>
            <a:off x="806575" y="4900464"/>
            <a:ext cx="77216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algn="ctr" eaLnBrk="1" hangingPunct="1"/>
            <a:r>
              <a:rPr lang="en-US" sz="2800" smtClean="0"/>
              <a:t>Oxygen lowers the kindling point, increases the speed, and temperature of combustion.</a:t>
            </a:r>
          </a:p>
        </p:txBody>
      </p:sp>
      <p:sp>
        <p:nvSpPr>
          <p:cNvPr id="19460" name="AutoShape 4"/>
          <p:cNvSpPr>
            <a:spLocks noChangeArrowheads="1"/>
          </p:cNvSpPr>
          <p:nvPr/>
        </p:nvSpPr>
        <p:spPr bwMode="auto">
          <a:xfrm>
            <a:off x="2513137" y="1458764"/>
            <a:ext cx="4170363" cy="2882900"/>
          </a:xfrm>
          <a:prstGeom prst="triangle">
            <a:avLst>
              <a:gd name="adj" fmla="val 49995"/>
            </a:avLst>
          </a:prstGeom>
          <a:solidFill>
            <a:srgbClr val="063DE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p>
        </p:txBody>
      </p:sp>
      <p:sp>
        <p:nvSpPr>
          <p:cNvPr id="19461" name="Rectangle 5"/>
          <p:cNvSpPr>
            <a:spLocks noChangeArrowheads="1"/>
          </p:cNvSpPr>
          <p:nvPr/>
        </p:nvSpPr>
        <p:spPr bwMode="auto">
          <a:xfrm>
            <a:off x="1322512" y="2385864"/>
            <a:ext cx="18542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sz="3200" b="1">
                <a:solidFill>
                  <a:schemeClr val="tx2"/>
                </a:solidFill>
                <a:latin typeface="Times" panose="02020603050405020304" pitchFamily="18" charset="0"/>
              </a:rPr>
              <a:t>Oxygen</a:t>
            </a:r>
          </a:p>
        </p:txBody>
      </p:sp>
      <p:sp>
        <p:nvSpPr>
          <p:cNvPr id="19462" name="Rectangle 6"/>
          <p:cNvSpPr>
            <a:spLocks noChangeArrowheads="1"/>
          </p:cNvSpPr>
          <p:nvPr/>
        </p:nvSpPr>
        <p:spPr bwMode="auto">
          <a:xfrm>
            <a:off x="6021512" y="2385864"/>
            <a:ext cx="12207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sz="3200" b="1">
                <a:solidFill>
                  <a:schemeClr val="tx2"/>
                </a:solidFill>
                <a:latin typeface="Times" panose="02020603050405020304" pitchFamily="18" charset="0"/>
              </a:rPr>
              <a:t>Heat</a:t>
            </a:r>
          </a:p>
        </p:txBody>
      </p:sp>
      <p:sp>
        <p:nvSpPr>
          <p:cNvPr id="19463" name="Rectangle 7"/>
          <p:cNvSpPr>
            <a:spLocks noChangeArrowheads="1"/>
          </p:cNvSpPr>
          <p:nvPr/>
        </p:nvSpPr>
        <p:spPr bwMode="auto">
          <a:xfrm>
            <a:off x="4224462" y="4444852"/>
            <a:ext cx="87630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sz="2800" b="1">
                <a:solidFill>
                  <a:schemeClr val="tx2"/>
                </a:solidFill>
                <a:latin typeface="Times" panose="02020603050405020304" pitchFamily="18" charset="0"/>
              </a:rPr>
              <a:t>Fuel</a:t>
            </a:r>
          </a:p>
        </p:txBody>
      </p:sp>
      <p:graphicFrame>
        <p:nvGraphicFramePr>
          <p:cNvPr id="19464" name="Object 8"/>
          <p:cNvGraphicFramePr>
            <a:graphicFrameLocks/>
          </p:cNvGraphicFramePr>
          <p:nvPr>
            <p:extLst>
              <p:ext uri="{D42A27DB-BD31-4B8C-83A1-F6EECF244321}">
                <p14:modId xmlns:p14="http://schemas.microsoft.com/office/powerpoint/2010/main" val="3896564372"/>
              </p:ext>
            </p:extLst>
          </p:nvPr>
        </p:nvGraphicFramePr>
        <p:xfrm>
          <a:off x="3741862" y="2401739"/>
          <a:ext cx="1658938" cy="1809750"/>
        </p:xfrm>
        <a:graphic>
          <a:graphicData uri="http://schemas.openxmlformats.org/presentationml/2006/ole">
            <mc:AlternateContent xmlns:mc="http://schemas.openxmlformats.org/markup-compatibility/2006">
              <mc:Choice xmlns:v="urn:schemas-microsoft-com:vml" Requires="v">
                <p:oleObj spid="_x0000_s1043" name="Microsoft ClipArt Gallery" r:id="rId3" imgW="3759200" imgH="3644900" progId="MS_ClipArt_Gallery">
                  <p:embed/>
                </p:oleObj>
              </mc:Choice>
              <mc:Fallback>
                <p:oleObj name="Microsoft ClipArt Gallery" r:id="rId3" imgW="3759200" imgH="3644900" progId="MS_ClipArt_Gallery">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862" y="2401739"/>
                        <a:ext cx="1658938"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39702254"/>
      </p:ext>
    </p:extLst>
  </p:cSld>
  <p:clrMapOvr>
    <a:masterClrMapping/>
  </p:clrMapOvr>
  <p:transition xmlns:p14="http://schemas.microsoft.com/office/powerpoint/2010/main">
    <p:push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anim calcmode="lin" valueType="num">
                                      <p:cBhvr additive="base">
                                        <p:cTn id="7" dur="500" fill="hold"/>
                                        <p:tgtEl>
                                          <p:spTgt spid="434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41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1219200" y="1066800"/>
            <a:ext cx="5834063" cy="116205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b">
            <a:normAutofit fontScale="90000"/>
          </a:bodyPr>
          <a:lstStyle/>
          <a:p>
            <a:pPr eaLnBrk="1" hangingPunct="1">
              <a:defRPr/>
            </a:pPr>
            <a:r>
              <a:rPr lang="en-US" sz="3600" dirty="0" smtClean="0"/>
              <a:t>High pressure cylinders are </a:t>
            </a:r>
            <a:br>
              <a:rPr lang="en-US" sz="3600" dirty="0" smtClean="0"/>
            </a:br>
            <a:r>
              <a:rPr lang="en-US" sz="3600" dirty="0" smtClean="0"/>
              <a:t>“sleeping giants”</a:t>
            </a:r>
            <a:endParaRPr lang="en-US" sz="4800" dirty="0" smtClean="0"/>
          </a:p>
        </p:txBody>
      </p:sp>
      <p:grpSp>
        <p:nvGrpSpPr>
          <p:cNvPr id="21507" name="Group 3"/>
          <p:cNvGrpSpPr>
            <a:grpSpLocks/>
          </p:cNvGrpSpPr>
          <p:nvPr/>
        </p:nvGrpSpPr>
        <p:grpSpPr bwMode="auto">
          <a:xfrm>
            <a:off x="1905000" y="2057400"/>
            <a:ext cx="5945188" cy="3735388"/>
            <a:chOff x="1350" y="1296"/>
            <a:chExt cx="4213" cy="2353"/>
          </a:xfrm>
        </p:grpSpPr>
        <p:grpSp>
          <p:nvGrpSpPr>
            <p:cNvPr id="21508" name="Group 4"/>
            <p:cNvGrpSpPr>
              <a:grpSpLocks/>
            </p:cNvGrpSpPr>
            <p:nvPr/>
          </p:nvGrpSpPr>
          <p:grpSpPr bwMode="auto">
            <a:xfrm>
              <a:off x="1515" y="1308"/>
              <a:ext cx="4048" cy="2341"/>
              <a:chOff x="1515" y="1308"/>
              <a:chExt cx="4048" cy="2341"/>
            </a:xfrm>
          </p:grpSpPr>
          <p:grpSp>
            <p:nvGrpSpPr>
              <p:cNvPr id="21542" name="Group 5"/>
              <p:cNvGrpSpPr>
                <a:grpSpLocks/>
              </p:cNvGrpSpPr>
              <p:nvPr/>
            </p:nvGrpSpPr>
            <p:grpSpPr bwMode="auto">
              <a:xfrm>
                <a:off x="1817" y="2657"/>
                <a:ext cx="3444" cy="775"/>
                <a:chOff x="1817" y="2657"/>
                <a:chExt cx="3444" cy="775"/>
              </a:xfrm>
            </p:grpSpPr>
            <p:sp>
              <p:nvSpPr>
                <p:cNvPr id="21551" name="Rectangle 6"/>
                <p:cNvSpPr>
                  <a:spLocks noChangeArrowheads="1"/>
                </p:cNvSpPr>
                <p:nvPr/>
              </p:nvSpPr>
              <p:spPr bwMode="auto">
                <a:xfrm>
                  <a:off x="1817" y="2657"/>
                  <a:ext cx="63" cy="775"/>
                </a:xfrm>
                <a:prstGeom prst="rect">
                  <a:avLst/>
                </a:prstGeom>
                <a:solidFill>
                  <a:srgbClr val="FF8000"/>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p>
              </p:txBody>
            </p:sp>
            <p:sp>
              <p:nvSpPr>
                <p:cNvPr id="21552" name="Rectangle 7"/>
                <p:cNvSpPr>
                  <a:spLocks noChangeArrowheads="1"/>
                </p:cNvSpPr>
                <p:nvPr/>
              </p:nvSpPr>
              <p:spPr bwMode="auto">
                <a:xfrm>
                  <a:off x="5199" y="2657"/>
                  <a:ext cx="62" cy="775"/>
                </a:xfrm>
                <a:prstGeom prst="rect">
                  <a:avLst/>
                </a:prstGeom>
                <a:solidFill>
                  <a:srgbClr val="FF8000"/>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p>
              </p:txBody>
            </p:sp>
          </p:grpSp>
          <p:grpSp>
            <p:nvGrpSpPr>
              <p:cNvPr id="21543" name="Group 8"/>
              <p:cNvGrpSpPr>
                <a:grpSpLocks/>
              </p:cNvGrpSpPr>
              <p:nvPr/>
            </p:nvGrpSpPr>
            <p:grpSpPr bwMode="auto">
              <a:xfrm>
                <a:off x="1515" y="1308"/>
                <a:ext cx="4048" cy="2341"/>
                <a:chOff x="1515" y="1308"/>
                <a:chExt cx="4048" cy="2341"/>
              </a:xfrm>
            </p:grpSpPr>
            <p:grpSp>
              <p:nvGrpSpPr>
                <p:cNvPr id="21544" name="Group 9"/>
                <p:cNvGrpSpPr>
                  <a:grpSpLocks/>
                </p:cNvGrpSpPr>
                <p:nvPr/>
              </p:nvGrpSpPr>
              <p:grpSpPr bwMode="auto">
                <a:xfrm>
                  <a:off x="1591" y="1308"/>
                  <a:ext cx="3897" cy="1266"/>
                  <a:chOff x="1591" y="1308"/>
                  <a:chExt cx="3897" cy="1266"/>
                </a:xfrm>
              </p:grpSpPr>
              <p:sp>
                <p:nvSpPr>
                  <p:cNvPr id="21548" name="Freeform 10"/>
                  <p:cNvSpPr>
                    <a:spLocks/>
                  </p:cNvSpPr>
                  <p:nvPr/>
                </p:nvSpPr>
                <p:spPr bwMode="auto">
                  <a:xfrm>
                    <a:off x="1591" y="1726"/>
                    <a:ext cx="365" cy="848"/>
                  </a:xfrm>
                  <a:custGeom>
                    <a:avLst/>
                    <a:gdLst>
                      <a:gd name="T0" fmla="*/ 364 w 365"/>
                      <a:gd name="T1" fmla="*/ 0 h 848"/>
                      <a:gd name="T2" fmla="*/ 0 w 365"/>
                      <a:gd name="T3" fmla="*/ 141 h 848"/>
                      <a:gd name="T4" fmla="*/ 0 w 365"/>
                      <a:gd name="T5" fmla="*/ 847 h 848"/>
                      <a:gd name="T6" fmla="*/ 364 w 365"/>
                      <a:gd name="T7" fmla="*/ 635 h 848"/>
                      <a:gd name="T8" fmla="*/ 364 w 365"/>
                      <a:gd name="T9" fmla="*/ 0 h 8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848">
                        <a:moveTo>
                          <a:pt x="364" y="0"/>
                        </a:moveTo>
                        <a:lnTo>
                          <a:pt x="0" y="141"/>
                        </a:lnTo>
                        <a:lnTo>
                          <a:pt x="0" y="847"/>
                        </a:lnTo>
                        <a:lnTo>
                          <a:pt x="364" y="635"/>
                        </a:lnTo>
                        <a:lnTo>
                          <a:pt x="364" y="0"/>
                        </a:lnTo>
                      </a:path>
                    </a:pathLst>
                  </a:custGeom>
                  <a:solidFill>
                    <a:srgbClr val="804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9" name="Freeform 11"/>
                  <p:cNvSpPr>
                    <a:spLocks/>
                  </p:cNvSpPr>
                  <p:nvPr/>
                </p:nvSpPr>
                <p:spPr bwMode="auto">
                  <a:xfrm>
                    <a:off x="1591" y="2371"/>
                    <a:ext cx="3897" cy="203"/>
                  </a:xfrm>
                  <a:custGeom>
                    <a:avLst/>
                    <a:gdLst>
                      <a:gd name="T0" fmla="*/ 376 w 3897"/>
                      <a:gd name="T1" fmla="*/ 0 h 203"/>
                      <a:gd name="T2" fmla="*/ 0 w 3897"/>
                      <a:gd name="T3" fmla="*/ 202 h 203"/>
                      <a:gd name="T4" fmla="*/ 3896 w 3897"/>
                      <a:gd name="T5" fmla="*/ 202 h 203"/>
                      <a:gd name="T6" fmla="*/ 3595 w 3897"/>
                      <a:gd name="T7" fmla="*/ 0 h 203"/>
                      <a:gd name="T8" fmla="*/ 376 w 3897"/>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97" h="203">
                        <a:moveTo>
                          <a:pt x="376" y="0"/>
                        </a:moveTo>
                        <a:lnTo>
                          <a:pt x="0" y="202"/>
                        </a:lnTo>
                        <a:lnTo>
                          <a:pt x="3896" y="202"/>
                        </a:lnTo>
                        <a:lnTo>
                          <a:pt x="3595" y="0"/>
                        </a:lnTo>
                        <a:lnTo>
                          <a:pt x="376" y="0"/>
                        </a:lnTo>
                      </a:path>
                    </a:pathLst>
                  </a:custGeom>
                  <a:solidFill>
                    <a:srgbClr val="603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0" name="Freeform 12"/>
                  <p:cNvSpPr>
                    <a:spLocks/>
                  </p:cNvSpPr>
                  <p:nvPr/>
                </p:nvSpPr>
                <p:spPr bwMode="auto">
                  <a:xfrm>
                    <a:off x="5199" y="1308"/>
                    <a:ext cx="289" cy="1266"/>
                  </a:xfrm>
                  <a:custGeom>
                    <a:avLst/>
                    <a:gdLst>
                      <a:gd name="T0" fmla="*/ 0 w 289"/>
                      <a:gd name="T1" fmla="*/ 1052 h 1266"/>
                      <a:gd name="T2" fmla="*/ 288 w 289"/>
                      <a:gd name="T3" fmla="*/ 1265 h 1266"/>
                      <a:gd name="T4" fmla="*/ 288 w 289"/>
                      <a:gd name="T5" fmla="*/ 0 h 1266"/>
                      <a:gd name="T6" fmla="*/ 0 w 289"/>
                      <a:gd name="T7" fmla="*/ 0 h 1266"/>
                      <a:gd name="T8" fmla="*/ 0 w 289"/>
                      <a:gd name="T9" fmla="*/ 1052 h 1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 h="1266">
                        <a:moveTo>
                          <a:pt x="0" y="1052"/>
                        </a:moveTo>
                        <a:lnTo>
                          <a:pt x="288" y="1265"/>
                        </a:lnTo>
                        <a:lnTo>
                          <a:pt x="288" y="0"/>
                        </a:lnTo>
                        <a:lnTo>
                          <a:pt x="0" y="0"/>
                        </a:lnTo>
                        <a:lnTo>
                          <a:pt x="0" y="1052"/>
                        </a:lnTo>
                      </a:path>
                    </a:pathLst>
                  </a:custGeom>
                  <a:solidFill>
                    <a:srgbClr val="804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545" name="Group 13"/>
                <p:cNvGrpSpPr>
                  <a:grpSpLocks/>
                </p:cNvGrpSpPr>
                <p:nvPr/>
              </p:nvGrpSpPr>
              <p:grpSpPr bwMode="auto">
                <a:xfrm>
                  <a:off x="1515" y="1308"/>
                  <a:ext cx="4048" cy="2341"/>
                  <a:chOff x="1515" y="1308"/>
                  <a:chExt cx="4048" cy="2341"/>
                </a:xfrm>
              </p:grpSpPr>
              <p:sp>
                <p:nvSpPr>
                  <p:cNvPr id="21546" name="Freeform 14"/>
                  <p:cNvSpPr>
                    <a:spLocks/>
                  </p:cNvSpPr>
                  <p:nvPr/>
                </p:nvSpPr>
                <p:spPr bwMode="auto">
                  <a:xfrm>
                    <a:off x="1515" y="1726"/>
                    <a:ext cx="441" cy="132"/>
                  </a:xfrm>
                  <a:custGeom>
                    <a:avLst/>
                    <a:gdLst>
                      <a:gd name="T0" fmla="*/ 0 w 441"/>
                      <a:gd name="T1" fmla="*/ 131 h 132"/>
                      <a:gd name="T2" fmla="*/ 73 w 441"/>
                      <a:gd name="T3" fmla="*/ 131 h 132"/>
                      <a:gd name="T4" fmla="*/ 440 w 441"/>
                      <a:gd name="T5" fmla="*/ 0 h 132"/>
                      <a:gd name="T6" fmla="*/ 367 w 441"/>
                      <a:gd name="T7" fmla="*/ 0 h 132"/>
                      <a:gd name="T8" fmla="*/ 0 w 441"/>
                      <a:gd name="T9" fmla="*/ 131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1" h="132">
                        <a:moveTo>
                          <a:pt x="0" y="131"/>
                        </a:moveTo>
                        <a:lnTo>
                          <a:pt x="73" y="131"/>
                        </a:lnTo>
                        <a:lnTo>
                          <a:pt x="440" y="0"/>
                        </a:lnTo>
                        <a:lnTo>
                          <a:pt x="367" y="0"/>
                        </a:lnTo>
                        <a:lnTo>
                          <a:pt x="0" y="131"/>
                        </a:lnTo>
                      </a:path>
                    </a:pathLst>
                  </a:custGeom>
                  <a:solidFill>
                    <a:srgbClr val="FFC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7" name="Freeform 15"/>
                  <p:cNvSpPr>
                    <a:spLocks/>
                  </p:cNvSpPr>
                  <p:nvPr/>
                </p:nvSpPr>
                <p:spPr bwMode="auto">
                  <a:xfrm>
                    <a:off x="1515" y="1308"/>
                    <a:ext cx="4048" cy="2341"/>
                  </a:xfrm>
                  <a:custGeom>
                    <a:avLst/>
                    <a:gdLst>
                      <a:gd name="T0" fmla="*/ 75 w 4048"/>
                      <a:gd name="T1" fmla="*/ 1271 h 2341"/>
                      <a:gd name="T2" fmla="*/ 3972 w 4048"/>
                      <a:gd name="T3" fmla="*/ 1271 h 2341"/>
                      <a:gd name="T4" fmla="*/ 3972 w 4048"/>
                      <a:gd name="T5" fmla="*/ 0 h 2341"/>
                      <a:gd name="T6" fmla="*/ 4047 w 4048"/>
                      <a:gd name="T7" fmla="*/ 0 h 2341"/>
                      <a:gd name="T8" fmla="*/ 4047 w 4048"/>
                      <a:gd name="T9" fmla="*/ 2340 h 2341"/>
                      <a:gd name="T10" fmla="*/ 3972 w 4048"/>
                      <a:gd name="T11" fmla="*/ 2340 h 2341"/>
                      <a:gd name="T12" fmla="*/ 3972 w 4048"/>
                      <a:gd name="T13" fmla="*/ 1485 h 2341"/>
                      <a:gd name="T14" fmla="*/ 75 w 4048"/>
                      <a:gd name="T15" fmla="*/ 1485 h 2341"/>
                      <a:gd name="T16" fmla="*/ 75 w 4048"/>
                      <a:gd name="T17" fmla="*/ 2340 h 2341"/>
                      <a:gd name="T18" fmla="*/ 0 w 4048"/>
                      <a:gd name="T19" fmla="*/ 2340 h 2341"/>
                      <a:gd name="T20" fmla="*/ 0 w 4048"/>
                      <a:gd name="T21" fmla="*/ 558 h 2341"/>
                      <a:gd name="T22" fmla="*/ 75 w 4048"/>
                      <a:gd name="T23" fmla="*/ 558 h 2341"/>
                      <a:gd name="T24" fmla="*/ 75 w 4048"/>
                      <a:gd name="T25" fmla="*/ 1271 h 2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48" h="2341">
                        <a:moveTo>
                          <a:pt x="75" y="1271"/>
                        </a:moveTo>
                        <a:lnTo>
                          <a:pt x="3972" y="1271"/>
                        </a:lnTo>
                        <a:lnTo>
                          <a:pt x="3972" y="0"/>
                        </a:lnTo>
                        <a:lnTo>
                          <a:pt x="4047" y="0"/>
                        </a:lnTo>
                        <a:lnTo>
                          <a:pt x="4047" y="2340"/>
                        </a:lnTo>
                        <a:lnTo>
                          <a:pt x="3972" y="2340"/>
                        </a:lnTo>
                        <a:lnTo>
                          <a:pt x="3972" y="1485"/>
                        </a:lnTo>
                        <a:lnTo>
                          <a:pt x="75" y="1485"/>
                        </a:lnTo>
                        <a:lnTo>
                          <a:pt x="75" y="2340"/>
                        </a:lnTo>
                        <a:lnTo>
                          <a:pt x="0" y="2340"/>
                        </a:lnTo>
                        <a:lnTo>
                          <a:pt x="0" y="558"/>
                        </a:lnTo>
                        <a:lnTo>
                          <a:pt x="75" y="558"/>
                        </a:lnTo>
                        <a:lnTo>
                          <a:pt x="75" y="1271"/>
                        </a:lnTo>
                      </a:path>
                    </a:pathLst>
                  </a:custGeom>
                  <a:solidFill>
                    <a:srgbClr val="FFA0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21509" name="Group 16"/>
            <p:cNvGrpSpPr>
              <a:grpSpLocks/>
            </p:cNvGrpSpPr>
            <p:nvPr/>
          </p:nvGrpSpPr>
          <p:grpSpPr bwMode="auto">
            <a:xfrm>
              <a:off x="1591" y="1678"/>
              <a:ext cx="3897" cy="908"/>
              <a:chOff x="1591" y="1678"/>
              <a:chExt cx="3897" cy="908"/>
            </a:xfrm>
          </p:grpSpPr>
          <p:sp>
            <p:nvSpPr>
              <p:cNvPr id="21531" name="Freeform 17"/>
              <p:cNvSpPr>
                <a:spLocks/>
              </p:cNvSpPr>
              <p:nvPr/>
            </p:nvSpPr>
            <p:spPr bwMode="auto">
              <a:xfrm>
                <a:off x="1591" y="1678"/>
                <a:ext cx="3897" cy="896"/>
              </a:xfrm>
              <a:custGeom>
                <a:avLst/>
                <a:gdLst>
                  <a:gd name="T0" fmla="*/ 0 w 3897"/>
                  <a:gd name="T1" fmla="*/ 895 h 896"/>
                  <a:gd name="T2" fmla="*/ 3232 w 3897"/>
                  <a:gd name="T3" fmla="*/ 895 h 896"/>
                  <a:gd name="T4" fmla="*/ 3896 w 3897"/>
                  <a:gd name="T5" fmla="*/ 118 h 896"/>
                  <a:gd name="T6" fmla="*/ 3783 w 3897"/>
                  <a:gd name="T7" fmla="*/ 0 h 896"/>
                  <a:gd name="T8" fmla="*/ 3558 w 3897"/>
                  <a:gd name="T9" fmla="*/ 0 h 896"/>
                  <a:gd name="T10" fmla="*/ 3007 w 3897"/>
                  <a:gd name="T11" fmla="*/ 624 h 896"/>
                  <a:gd name="T12" fmla="*/ 388 w 3897"/>
                  <a:gd name="T13" fmla="*/ 624 h 896"/>
                  <a:gd name="T14" fmla="*/ 0 w 3897"/>
                  <a:gd name="T15" fmla="*/ 801 h 896"/>
                  <a:gd name="T16" fmla="*/ 0 w 3897"/>
                  <a:gd name="T17" fmla="*/ 895 h 8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7" h="896">
                    <a:moveTo>
                      <a:pt x="0" y="895"/>
                    </a:moveTo>
                    <a:lnTo>
                      <a:pt x="3232" y="895"/>
                    </a:lnTo>
                    <a:lnTo>
                      <a:pt x="3896" y="118"/>
                    </a:lnTo>
                    <a:lnTo>
                      <a:pt x="3783" y="0"/>
                    </a:lnTo>
                    <a:lnTo>
                      <a:pt x="3558" y="0"/>
                    </a:lnTo>
                    <a:lnTo>
                      <a:pt x="3007" y="624"/>
                    </a:lnTo>
                    <a:lnTo>
                      <a:pt x="388" y="624"/>
                    </a:lnTo>
                    <a:lnTo>
                      <a:pt x="0" y="801"/>
                    </a:lnTo>
                    <a:lnTo>
                      <a:pt x="0" y="895"/>
                    </a:lnTo>
                  </a:path>
                </a:pathLst>
              </a:custGeom>
              <a:solidFill>
                <a:srgbClr val="E0E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2" name="Freeform 18"/>
              <p:cNvSpPr>
                <a:spLocks/>
              </p:cNvSpPr>
              <p:nvPr/>
            </p:nvSpPr>
            <p:spPr bwMode="auto">
              <a:xfrm>
                <a:off x="4719" y="1690"/>
                <a:ext cx="756" cy="884"/>
              </a:xfrm>
              <a:custGeom>
                <a:avLst/>
                <a:gdLst>
                  <a:gd name="T0" fmla="*/ 654 w 756"/>
                  <a:gd name="T1" fmla="*/ 0 h 884"/>
                  <a:gd name="T2" fmla="*/ 755 w 756"/>
                  <a:gd name="T3" fmla="*/ 95 h 884"/>
                  <a:gd name="T4" fmla="*/ 76 w 756"/>
                  <a:gd name="T5" fmla="*/ 883 h 884"/>
                  <a:gd name="T6" fmla="*/ 0 w 756"/>
                  <a:gd name="T7" fmla="*/ 799 h 8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6" h="884">
                    <a:moveTo>
                      <a:pt x="654" y="0"/>
                    </a:moveTo>
                    <a:lnTo>
                      <a:pt x="755" y="95"/>
                    </a:lnTo>
                    <a:lnTo>
                      <a:pt x="76" y="883"/>
                    </a:lnTo>
                    <a:lnTo>
                      <a:pt x="0" y="799"/>
                    </a:lnTo>
                  </a:path>
                </a:pathLst>
              </a:custGeom>
              <a:noFill/>
              <a:ln w="50800" cap="rnd" cmpd="sng">
                <a:solidFill>
                  <a:srgbClr val="C0C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3" name="Line 19"/>
              <p:cNvSpPr>
                <a:spLocks noChangeShapeType="1"/>
              </p:cNvSpPr>
              <p:nvPr/>
            </p:nvSpPr>
            <p:spPr bwMode="auto">
              <a:xfrm>
                <a:off x="5217" y="1901"/>
                <a:ext cx="85" cy="6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4" name="Line 20"/>
              <p:cNvSpPr>
                <a:spLocks noChangeShapeType="1"/>
              </p:cNvSpPr>
              <p:nvPr/>
            </p:nvSpPr>
            <p:spPr bwMode="auto">
              <a:xfrm>
                <a:off x="5293" y="1793"/>
                <a:ext cx="86" cy="81"/>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5" name="Line 21"/>
              <p:cNvSpPr>
                <a:spLocks noChangeShapeType="1"/>
              </p:cNvSpPr>
              <p:nvPr/>
            </p:nvSpPr>
            <p:spPr bwMode="auto">
              <a:xfrm>
                <a:off x="5143" y="1997"/>
                <a:ext cx="71" cy="66"/>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6" name="Line 22"/>
              <p:cNvSpPr>
                <a:spLocks noChangeShapeType="1"/>
              </p:cNvSpPr>
              <p:nvPr/>
            </p:nvSpPr>
            <p:spPr bwMode="auto">
              <a:xfrm>
                <a:off x="5067" y="2091"/>
                <a:ext cx="72" cy="6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7" name="Line 23"/>
              <p:cNvSpPr>
                <a:spLocks noChangeShapeType="1"/>
              </p:cNvSpPr>
              <p:nvPr/>
            </p:nvSpPr>
            <p:spPr bwMode="auto">
              <a:xfrm>
                <a:off x="4979" y="2188"/>
                <a:ext cx="72" cy="79"/>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8" name="Line 24"/>
              <p:cNvSpPr>
                <a:spLocks noChangeShapeType="1"/>
              </p:cNvSpPr>
              <p:nvPr/>
            </p:nvSpPr>
            <p:spPr bwMode="auto">
              <a:xfrm>
                <a:off x="4893" y="2283"/>
                <a:ext cx="70" cy="8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9" name="Line 25"/>
              <p:cNvSpPr>
                <a:spLocks noChangeShapeType="1"/>
              </p:cNvSpPr>
              <p:nvPr/>
            </p:nvSpPr>
            <p:spPr bwMode="auto">
              <a:xfrm>
                <a:off x="4803" y="2379"/>
                <a:ext cx="84" cy="79"/>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0" name="Line 26"/>
              <p:cNvSpPr>
                <a:spLocks noChangeShapeType="1"/>
              </p:cNvSpPr>
              <p:nvPr/>
            </p:nvSpPr>
            <p:spPr bwMode="auto">
              <a:xfrm flipV="1">
                <a:off x="4691" y="1701"/>
                <a:ext cx="688" cy="812"/>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1" name="Freeform 27"/>
              <p:cNvSpPr>
                <a:spLocks/>
              </p:cNvSpPr>
              <p:nvPr/>
            </p:nvSpPr>
            <p:spPr bwMode="auto">
              <a:xfrm>
                <a:off x="1591" y="2478"/>
                <a:ext cx="3194" cy="108"/>
              </a:xfrm>
              <a:custGeom>
                <a:avLst/>
                <a:gdLst>
                  <a:gd name="T0" fmla="*/ 0 w 3194"/>
                  <a:gd name="T1" fmla="*/ 107 h 108"/>
                  <a:gd name="T2" fmla="*/ 3193 w 3194"/>
                  <a:gd name="T3" fmla="*/ 107 h 108"/>
                  <a:gd name="T4" fmla="*/ 3093 w 3194"/>
                  <a:gd name="T5" fmla="*/ 0 h 108"/>
                  <a:gd name="T6" fmla="*/ 0 w 3194"/>
                  <a:gd name="T7" fmla="*/ 0 h 108"/>
                  <a:gd name="T8" fmla="*/ 0 w 3194"/>
                  <a:gd name="T9" fmla="*/ 107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4" h="108">
                    <a:moveTo>
                      <a:pt x="0" y="107"/>
                    </a:moveTo>
                    <a:lnTo>
                      <a:pt x="3193" y="107"/>
                    </a:lnTo>
                    <a:lnTo>
                      <a:pt x="3093" y="0"/>
                    </a:lnTo>
                    <a:lnTo>
                      <a:pt x="0" y="0"/>
                    </a:lnTo>
                    <a:lnTo>
                      <a:pt x="0" y="107"/>
                    </a:lnTo>
                  </a:path>
                </a:pathLst>
              </a:custGeom>
              <a:solidFill>
                <a:srgbClr val="C0C0C0"/>
              </a:solidFill>
              <a:ln>
                <a:noFill/>
              </a:ln>
              <a:effectLst/>
              <a:extLst>
                <a:ext uri="{91240B29-F687-4f45-9708-019B960494DF}">
                  <a14:hiddenLine xmlns:a14="http://schemas.microsoft.com/office/drawing/2010/main" w="508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510" name="Group 28"/>
            <p:cNvGrpSpPr>
              <a:grpSpLocks/>
            </p:cNvGrpSpPr>
            <p:nvPr/>
          </p:nvGrpSpPr>
          <p:grpSpPr bwMode="auto">
            <a:xfrm>
              <a:off x="4344" y="1296"/>
              <a:ext cx="981" cy="1302"/>
              <a:chOff x="4344" y="1296"/>
              <a:chExt cx="981" cy="1302"/>
            </a:xfrm>
          </p:grpSpPr>
          <p:sp>
            <p:nvSpPr>
              <p:cNvPr id="21527" name="Freeform 29"/>
              <p:cNvSpPr>
                <a:spLocks/>
              </p:cNvSpPr>
              <p:nvPr/>
            </p:nvSpPr>
            <p:spPr bwMode="auto">
              <a:xfrm>
                <a:off x="4344" y="1296"/>
                <a:ext cx="981" cy="1302"/>
              </a:xfrm>
              <a:custGeom>
                <a:avLst/>
                <a:gdLst>
                  <a:gd name="T0" fmla="*/ 955 w 981"/>
                  <a:gd name="T1" fmla="*/ 0 h 1302"/>
                  <a:gd name="T2" fmla="*/ 856 w 981"/>
                  <a:gd name="T3" fmla="*/ 24 h 1302"/>
                  <a:gd name="T4" fmla="*/ 769 w 981"/>
                  <a:gd name="T5" fmla="*/ 35 h 1302"/>
                  <a:gd name="T6" fmla="*/ 645 w 981"/>
                  <a:gd name="T7" fmla="*/ 71 h 1302"/>
                  <a:gd name="T8" fmla="*/ 571 w 981"/>
                  <a:gd name="T9" fmla="*/ 95 h 1302"/>
                  <a:gd name="T10" fmla="*/ 484 w 981"/>
                  <a:gd name="T11" fmla="*/ 177 h 1302"/>
                  <a:gd name="T12" fmla="*/ 434 w 981"/>
                  <a:gd name="T13" fmla="*/ 225 h 1302"/>
                  <a:gd name="T14" fmla="*/ 397 w 981"/>
                  <a:gd name="T15" fmla="*/ 308 h 1302"/>
                  <a:gd name="T16" fmla="*/ 372 w 981"/>
                  <a:gd name="T17" fmla="*/ 390 h 1302"/>
                  <a:gd name="T18" fmla="*/ 360 w 981"/>
                  <a:gd name="T19" fmla="*/ 449 h 1302"/>
                  <a:gd name="T20" fmla="*/ 360 w 981"/>
                  <a:gd name="T21" fmla="*/ 509 h 1302"/>
                  <a:gd name="T22" fmla="*/ 372 w 981"/>
                  <a:gd name="T23" fmla="*/ 568 h 1302"/>
                  <a:gd name="T24" fmla="*/ 397 w 981"/>
                  <a:gd name="T25" fmla="*/ 603 h 1302"/>
                  <a:gd name="T26" fmla="*/ 422 w 981"/>
                  <a:gd name="T27" fmla="*/ 615 h 1302"/>
                  <a:gd name="T28" fmla="*/ 372 w 981"/>
                  <a:gd name="T29" fmla="*/ 639 h 1302"/>
                  <a:gd name="T30" fmla="*/ 310 w 981"/>
                  <a:gd name="T31" fmla="*/ 686 h 1302"/>
                  <a:gd name="T32" fmla="*/ 261 w 981"/>
                  <a:gd name="T33" fmla="*/ 733 h 1302"/>
                  <a:gd name="T34" fmla="*/ 198 w 981"/>
                  <a:gd name="T35" fmla="*/ 840 h 1302"/>
                  <a:gd name="T36" fmla="*/ 136 w 981"/>
                  <a:gd name="T37" fmla="*/ 946 h 1302"/>
                  <a:gd name="T38" fmla="*/ 87 w 981"/>
                  <a:gd name="T39" fmla="*/ 1053 h 1302"/>
                  <a:gd name="T40" fmla="*/ 50 w 981"/>
                  <a:gd name="T41" fmla="*/ 1112 h 1302"/>
                  <a:gd name="T42" fmla="*/ 12 w 981"/>
                  <a:gd name="T43" fmla="*/ 1206 h 1302"/>
                  <a:gd name="T44" fmla="*/ 0 w 981"/>
                  <a:gd name="T45" fmla="*/ 1277 h 1302"/>
                  <a:gd name="T46" fmla="*/ 25 w 981"/>
                  <a:gd name="T47" fmla="*/ 1301 h 1302"/>
                  <a:gd name="T48" fmla="*/ 74 w 981"/>
                  <a:gd name="T49" fmla="*/ 1301 h 1302"/>
                  <a:gd name="T50" fmla="*/ 124 w 981"/>
                  <a:gd name="T51" fmla="*/ 1289 h 1302"/>
                  <a:gd name="T52" fmla="*/ 186 w 981"/>
                  <a:gd name="T53" fmla="*/ 1230 h 1302"/>
                  <a:gd name="T54" fmla="*/ 248 w 981"/>
                  <a:gd name="T55" fmla="*/ 1183 h 1302"/>
                  <a:gd name="T56" fmla="*/ 347 w 981"/>
                  <a:gd name="T57" fmla="*/ 1124 h 1302"/>
                  <a:gd name="T58" fmla="*/ 422 w 981"/>
                  <a:gd name="T59" fmla="*/ 1076 h 1302"/>
                  <a:gd name="T60" fmla="*/ 471 w 981"/>
                  <a:gd name="T61" fmla="*/ 1029 h 1302"/>
                  <a:gd name="T62" fmla="*/ 521 w 981"/>
                  <a:gd name="T63" fmla="*/ 958 h 1302"/>
                  <a:gd name="T64" fmla="*/ 546 w 981"/>
                  <a:gd name="T65" fmla="*/ 875 h 1302"/>
                  <a:gd name="T66" fmla="*/ 571 w 981"/>
                  <a:gd name="T67" fmla="*/ 769 h 1302"/>
                  <a:gd name="T68" fmla="*/ 583 w 981"/>
                  <a:gd name="T69" fmla="*/ 686 h 1302"/>
                  <a:gd name="T70" fmla="*/ 595 w 981"/>
                  <a:gd name="T71" fmla="*/ 662 h 1302"/>
                  <a:gd name="T72" fmla="*/ 645 w 981"/>
                  <a:gd name="T73" fmla="*/ 651 h 1302"/>
                  <a:gd name="T74" fmla="*/ 682 w 981"/>
                  <a:gd name="T75" fmla="*/ 662 h 1302"/>
                  <a:gd name="T76" fmla="*/ 670 w 981"/>
                  <a:gd name="T77" fmla="*/ 603 h 1302"/>
                  <a:gd name="T78" fmla="*/ 657 w 981"/>
                  <a:gd name="T79" fmla="*/ 580 h 1302"/>
                  <a:gd name="T80" fmla="*/ 670 w 981"/>
                  <a:gd name="T81" fmla="*/ 544 h 1302"/>
                  <a:gd name="T82" fmla="*/ 719 w 981"/>
                  <a:gd name="T83" fmla="*/ 532 h 1302"/>
                  <a:gd name="T84" fmla="*/ 819 w 981"/>
                  <a:gd name="T85" fmla="*/ 473 h 1302"/>
                  <a:gd name="T86" fmla="*/ 893 w 981"/>
                  <a:gd name="T87" fmla="*/ 426 h 1302"/>
                  <a:gd name="T88" fmla="*/ 930 w 981"/>
                  <a:gd name="T89" fmla="*/ 378 h 1302"/>
                  <a:gd name="T90" fmla="*/ 968 w 981"/>
                  <a:gd name="T91" fmla="*/ 308 h 1302"/>
                  <a:gd name="T92" fmla="*/ 980 w 981"/>
                  <a:gd name="T93" fmla="*/ 237 h 1302"/>
                  <a:gd name="T94" fmla="*/ 980 w 981"/>
                  <a:gd name="T95" fmla="*/ 142 h 1302"/>
                  <a:gd name="T96" fmla="*/ 955 w 981"/>
                  <a:gd name="T97" fmla="*/ 0 h 13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81" h="1302">
                    <a:moveTo>
                      <a:pt x="955" y="0"/>
                    </a:moveTo>
                    <a:lnTo>
                      <a:pt x="856" y="24"/>
                    </a:lnTo>
                    <a:lnTo>
                      <a:pt x="769" y="35"/>
                    </a:lnTo>
                    <a:lnTo>
                      <a:pt x="645" y="71"/>
                    </a:lnTo>
                    <a:lnTo>
                      <a:pt x="571" y="95"/>
                    </a:lnTo>
                    <a:lnTo>
                      <a:pt x="484" y="177"/>
                    </a:lnTo>
                    <a:lnTo>
                      <a:pt x="434" y="225"/>
                    </a:lnTo>
                    <a:lnTo>
                      <a:pt x="397" y="308"/>
                    </a:lnTo>
                    <a:lnTo>
                      <a:pt x="372" y="390"/>
                    </a:lnTo>
                    <a:lnTo>
                      <a:pt x="360" y="449"/>
                    </a:lnTo>
                    <a:lnTo>
                      <a:pt x="360" y="509"/>
                    </a:lnTo>
                    <a:lnTo>
                      <a:pt x="372" y="568"/>
                    </a:lnTo>
                    <a:lnTo>
                      <a:pt x="397" y="603"/>
                    </a:lnTo>
                    <a:lnTo>
                      <a:pt x="422" y="615"/>
                    </a:lnTo>
                    <a:lnTo>
                      <a:pt x="372" y="639"/>
                    </a:lnTo>
                    <a:lnTo>
                      <a:pt x="310" y="686"/>
                    </a:lnTo>
                    <a:lnTo>
                      <a:pt x="261" y="733"/>
                    </a:lnTo>
                    <a:lnTo>
                      <a:pt x="198" y="840"/>
                    </a:lnTo>
                    <a:lnTo>
                      <a:pt x="136" y="946"/>
                    </a:lnTo>
                    <a:lnTo>
                      <a:pt x="87" y="1053"/>
                    </a:lnTo>
                    <a:lnTo>
                      <a:pt x="50" y="1112"/>
                    </a:lnTo>
                    <a:lnTo>
                      <a:pt x="12" y="1206"/>
                    </a:lnTo>
                    <a:lnTo>
                      <a:pt x="0" y="1277"/>
                    </a:lnTo>
                    <a:lnTo>
                      <a:pt x="25" y="1301"/>
                    </a:lnTo>
                    <a:lnTo>
                      <a:pt x="74" y="1301"/>
                    </a:lnTo>
                    <a:lnTo>
                      <a:pt x="124" y="1289"/>
                    </a:lnTo>
                    <a:lnTo>
                      <a:pt x="186" y="1230"/>
                    </a:lnTo>
                    <a:lnTo>
                      <a:pt x="248" y="1183"/>
                    </a:lnTo>
                    <a:lnTo>
                      <a:pt x="347" y="1124"/>
                    </a:lnTo>
                    <a:lnTo>
                      <a:pt x="422" y="1076"/>
                    </a:lnTo>
                    <a:lnTo>
                      <a:pt x="471" y="1029"/>
                    </a:lnTo>
                    <a:lnTo>
                      <a:pt x="521" y="958"/>
                    </a:lnTo>
                    <a:lnTo>
                      <a:pt x="546" y="875"/>
                    </a:lnTo>
                    <a:lnTo>
                      <a:pt x="571" y="769"/>
                    </a:lnTo>
                    <a:lnTo>
                      <a:pt x="583" y="686"/>
                    </a:lnTo>
                    <a:lnTo>
                      <a:pt x="595" y="662"/>
                    </a:lnTo>
                    <a:lnTo>
                      <a:pt x="645" y="651"/>
                    </a:lnTo>
                    <a:lnTo>
                      <a:pt x="682" y="662"/>
                    </a:lnTo>
                    <a:lnTo>
                      <a:pt x="670" y="603"/>
                    </a:lnTo>
                    <a:lnTo>
                      <a:pt x="657" y="580"/>
                    </a:lnTo>
                    <a:lnTo>
                      <a:pt x="670" y="544"/>
                    </a:lnTo>
                    <a:lnTo>
                      <a:pt x="719" y="532"/>
                    </a:lnTo>
                    <a:lnTo>
                      <a:pt x="819" y="473"/>
                    </a:lnTo>
                    <a:lnTo>
                      <a:pt x="893" y="426"/>
                    </a:lnTo>
                    <a:lnTo>
                      <a:pt x="930" y="378"/>
                    </a:lnTo>
                    <a:lnTo>
                      <a:pt x="968" y="308"/>
                    </a:lnTo>
                    <a:lnTo>
                      <a:pt x="980" y="237"/>
                    </a:lnTo>
                    <a:lnTo>
                      <a:pt x="980" y="142"/>
                    </a:lnTo>
                    <a:lnTo>
                      <a:pt x="955" y="0"/>
                    </a:lnTo>
                  </a:path>
                </a:pathLst>
              </a:custGeom>
              <a:solidFill>
                <a:srgbClr val="FFFFFF"/>
              </a:solidFill>
              <a:ln>
                <a:noFill/>
              </a:ln>
              <a:effectLst/>
              <a:extLst>
                <a:ext uri="{91240B29-F687-4f45-9708-019B960494DF}">
                  <a14:hiddenLine xmlns:a14="http://schemas.microsoft.com/office/drawing/2010/main" w="508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28" name="Group 30"/>
              <p:cNvGrpSpPr>
                <a:grpSpLocks/>
              </p:cNvGrpSpPr>
              <p:nvPr/>
            </p:nvGrpSpPr>
            <p:grpSpPr bwMode="auto">
              <a:xfrm>
                <a:off x="4392" y="1356"/>
                <a:ext cx="894" cy="1230"/>
                <a:chOff x="4392" y="1356"/>
                <a:chExt cx="894" cy="1230"/>
              </a:xfrm>
            </p:grpSpPr>
            <p:sp>
              <p:nvSpPr>
                <p:cNvPr id="21529" name="Freeform 31"/>
                <p:cNvSpPr>
                  <a:spLocks/>
                </p:cNvSpPr>
                <p:nvPr/>
              </p:nvSpPr>
              <p:spPr bwMode="auto">
                <a:xfrm>
                  <a:off x="4908" y="1356"/>
                  <a:ext cx="378" cy="598"/>
                </a:xfrm>
                <a:custGeom>
                  <a:avLst/>
                  <a:gdLst>
                    <a:gd name="T0" fmla="*/ 365 w 378"/>
                    <a:gd name="T1" fmla="*/ 0 h 598"/>
                    <a:gd name="T2" fmla="*/ 353 w 378"/>
                    <a:gd name="T3" fmla="*/ 35 h 598"/>
                    <a:gd name="T4" fmla="*/ 328 w 378"/>
                    <a:gd name="T5" fmla="*/ 70 h 598"/>
                    <a:gd name="T6" fmla="*/ 292 w 378"/>
                    <a:gd name="T7" fmla="*/ 105 h 598"/>
                    <a:gd name="T8" fmla="*/ 255 w 378"/>
                    <a:gd name="T9" fmla="*/ 140 h 598"/>
                    <a:gd name="T10" fmla="*/ 219 w 378"/>
                    <a:gd name="T11" fmla="*/ 176 h 598"/>
                    <a:gd name="T12" fmla="*/ 170 w 378"/>
                    <a:gd name="T13" fmla="*/ 211 h 598"/>
                    <a:gd name="T14" fmla="*/ 134 w 378"/>
                    <a:gd name="T15" fmla="*/ 258 h 598"/>
                    <a:gd name="T16" fmla="*/ 109 w 378"/>
                    <a:gd name="T17" fmla="*/ 304 h 598"/>
                    <a:gd name="T18" fmla="*/ 85 w 378"/>
                    <a:gd name="T19" fmla="*/ 363 h 598"/>
                    <a:gd name="T20" fmla="*/ 85 w 378"/>
                    <a:gd name="T21" fmla="*/ 410 h 598"/>
                    <a:gd name="T22" fmla="*/ 73 w 378"/>
                    <a:gd name="T23" fmla="*/ 457 h 598"/>
                    <a:gd name="T24" fmla="*/ 36 w 378"/>
                    <a:gd name="T25" fmla="*/ 503 h 598"/>
                    <a:gd name="T26" fmla="*/ 12 w 378"/>
                    <a:gd name="T27" fmla="*/ 527 h 598"/>
                    <a:gd name="T28" fmla="*/ 36 w 378"/>
                    <a:gd name="T29" fmla="*/ 527 h 598"/>
                    <a:gd name="T30" fmla="*/ 36 w 378"/>
                    <a:gd name="T31" fmla="*/ 538 h 598"/>
                    <a:gd name="T32" fmla="*/ 12 w 378"/>
                    <a:gd name="T33" fmla="*/ 574 h 598"/>
                    <a:gd name="T34" fmla="*/ 0 w 378"/>
                    <a:gd name="T35" fmla="*/ 597 h 598"/>
                    <a:gd name="T36" fmla="*/ 36 w 378"/>
                    <a:gd name="T37" fmla="*/ 574 h 598"/>
                    <a:gd name="T38" fmla="*/ 73 w 378"/>
                    <a:gd name="T39" fmla="*/ 538 h 598"/>
                    <a:gd name="T40" fmla="*/ 85 w 378"/>
                    <a:gd name="T41" fmla="*/ 503 h 598"/>
                    <a:gd name="T42" fmla="*/ 97 w 378"/>
                    <a:gd name="T43" fmla="*/ 468 h 598"/>
                    <a:gd name="T44" fmla="*/ 85 w 378"/>
                    <a:gd name="T45" fmla="*/ 445 h 598"/>
                    <a:gd name="T46" fmla="*/ 109 w 378"/>
                    <a:gd name="T47" fmla="*/ 433 h 598"/>
                    <a:gd name="T48" fmla="*/ 134 w 378"/>
                    <a:gd name="T49" fmla="*/ 421 h 598"/>
                    <a:gd name="T50" fmla="*/ 146 w 378"/>
                    <a:gd name="T51" fmla="*/ 398 h 598"/>
                    <a:gd name="T52" fmla="*/ 170 w 378"/>
                    <a:gd name="T53" fmla="*/ 363 h 598"/>
                    <a:gd name="T54" fmla="*/ 182 w 378"/>
                    <a:gd name="T55" fmla="*/ 351 h 598"/>
                    <a:gd name="T56" fmla="*/ 231 w 378"/>
                    <a:gd name="T57" fmla="*/ 328 h 598"/>
                    <a:gd name="T58" fmla="*/ 268 w 378"/>
                    <a:gd name="T59" fmla="*/ 293 h 598"/>
                    <a:gd name="T60" fmla="*/ 304 w 378"/>
                    <a:gd name="T61" fmla="*/ 258 h 598"/>
                    <a:gd name="T62" fmla="*/ 341 w 378"/>
                    <a:gd name="T63" fmla="*/ 222 h 598"/>
                    <a:gd name="T64" fmla="*/ 353 w 378"/>
                    <a:gd name="T65" fmla="*/ 187 h 598"/>
                    <a:gd name="T66" fmla="*/ 377 w 378"/>
                    <a:gd name="T67" fmla="*/ 117 h 598"/>
                    <a:gd name="T68" fmla="*/ 377 w 378"/>
                    <a:gd name="T69" fmla="*/ 59 h 598"/>
                    <a:gd name="T70" fmla="*/ 377 w 378"/>
                    <a:gd name="T71" fmla="*/ 35 h 598"/>
                    <a:gd name="T72" fmla="*/ 365 w 378"/>
                    <a:gd name="T73" fmla="*/ 0 h 5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8" h="598">
                      <a:moveTo>
                        <a:pt x="365" y="0"/>
                      </a:moveTo>
                      <a:lnTo>
                        <a:pt x="353" y="35"/>
                      </a:lnTo>
                      <a:lnTo>
                        <a:pt x="328" y="70"/>
                      </a:lnTo>
                      <a:lnTo>
                        <a:pt x="292" y="105"/>
                      </a:lnTo>
                      <a:lnTo>
                        <a:pt x="255" y="140"/>
                      </a:lnTo>
                      <a:lnTo>
                        <a:pt x="219" y="176"/>
                      </a:lnTo>
                      <a:lnTo>
                        <a:pt x="170" y="211"/>
                      </a:lnTo>
                      <a:lnTo>
                        <a:pt x="134" y="258"/>
                      </a:lnTo>
                      <a:lnTo>
                        <a:pt x="109" y="304"/>
                      </a:lnTo>
                      <a:lnTo>
                        <a:pt x="85" y="363"/>
                      </a:lnTo>
                      <a:lnTo>
                        <a:pt x="85" y="410"/>
                      </a:lnTo>
                      <a:lnTo>
                        <a:pt x="73" y="457"/>
                      </a:lnTo>
                      <a:lnTo>
                        <a:pt x="36" y="503"/>
                      </a:lnTo>
                      <a:lnTo>
                        <a:pt x="12" y="527"/>
                      </a:lnTo>
                      <a:lnTo>
                        <a:pt x="36" y="527"/>
                      </a:lnTo>
                      <a:lnTo>
                        <a:pt x="36" y="538"/>
                      </a:lnTo>
                      <a:lnTo>
                        <a:pt x="12" y="574"/>
                      </a:lnTo>
                      <a:lnTo>
                        <a:pt x="0" y="597"/>
                      </a:lnTo>
                      <a:lnTo>
                        <a:pt x="36" y="574"/>
                      </a:lnTo>
                      <a:lnTo>
                        <a:pt x="73" y="538"/>
                      </a:lnTo>
                      <a:lnTo>
                        <a:pt x="85" y="503"/>
                      </a:lnTo>
                      <a:lnTo>
                        <a:pt x="97" y="468"/>
                      </a:lnTo>
                      <a:lnTo>
                        <a:pt x="85" y="445"/>
                      </a:lnTo>
                      <a:lnTo>
                        <a:pt x="109" y="433"/>
                      </a:lnTo>
                      <a:lnTo>
                        <a:pt x="134" y="421"/>
                      </a:lnTo>
                      <a:lnTo>
                        <a:pt x="146" y="398"/>
                      </a:lnTo>
                      <a:lnTo>
                        <a:pt x="170" y="363"/>
                      </a:lnTo>
                      <a:lnTo>
                        <a:pt x="182" y="351"/>
                      </a:lnTo>
                      <a:lnTo>
                        <a:pt x="231" y="328"/>
                      </a:lnTo>
                      <a:lnTo>
                        <a:pt x="268" y="293"/>
                      </a:lnTo>
                      <a:lnTo>
                        <a:pt x="304" y="258"/>
                      </a:lnTo>
                      <a:lnTo>
                        <a:pt x="341" y="222"/>
                      </a:lnTo>
                      <a:lnTo>
                        <a:pt x="353" y="187"/>
                      </a:lnTo>
                      <a:lnTo>
                        <a:pt x="377" y="117"/>
                      </a:lnTo>
                      <a:lnTo>
                        <a:pt x="377" y="59"/>
                      </a:lnTo>
                      <a:lnTo>
                        <a:pt x="377" y="35"/>
                      </a:lnTo>
                      <a:lnTo>
                        <a:pt x="365" y="0"/>
                      </a:lnTo>
                    </a:path>
                  </a:pathLst>
                </a:custGeom>
                <a:solidFill>
                  <a:srgbClr val="E0E0E0"/>
                </a:solidFill>
                <a:ln>
                  <a:noFill/>
                </a:ln>
                <a:effectLst/>
                <a:extLst>
                  <a:ext uri="{91240B29-F687-4f45-9708-019B960494DF}">
                    <a14:hiddenLine xmlns:a14="http://schemas.microsoft.com/office/drawing/2010/main" w="508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0" name="Freeform 32"/>
                <p:cNvSpPr>
                  <a:spLocks/>
                </p:cNvSpPr>
                <p:nvPr/>
              </p:nvSpPr>
              <p:spPr bwMode="auto">
                <a:xfrm>
                  <a:off x="4392" y="1977"/>
                  <a:ext cx="530" cy="609"/>
                </a:xfrm>
                <a:custGeom>
                  <a:avLst/>
                  <a:gdLst>
                    <a:gd name="T0" fmla="*/ 504 w 530"/>
                    <a:gd name="T1" fmla="*/ 0 h 609"/>
                    <a:gd name="T2" fmla="*/ 492 w 530"/>
                    <a:gd name="T3" fmla="*/ 35 h 609"/>
                    <a:gd name="T4" fmla="*/ 467 w 530"/>
                    <a:gd name="T5" fmla="*/ 82 h 609"/>
                    <a:gd name="T6" fmla="*/ 431 w 530"/>
                    <a:gd name="T7" fmla="*/ 140 h 609"/>
                    <a:gd name="T8" fmla="*/ 381 w 530"/>
                    <a:gd name="T9" fmla="*/ 199 h 609"/>
                    <a:gd name="T10" fmla="*/ 332 w 530"/>
                    <a:gd name="T11" fmla="*/ 246 h 609"/>
                    <a:gd name="T12" fmla="*/ 283 w 530"/>
                    <a:gd name="T13" fmla="*/ 281 h 609"/>
                    <a:gd name="T14" fmla="*/ 246 w 530"/>
                    <a:gd name="T15" fmla="*/ 316 h 609"/>
                    <a:gd name="T16" fmla="*/ 185 w 530"/>
                    <a:gd name="T17" fmla="*/ 374 h 609"/>
                    <a:gd name="T18" fmla="*/ 123 w 530"/>
                    <a:gd name="T19" fmla="*/ 421 h 609"/>
                    <a:gd name="T20" fmla="*/ 74 w 530"/>
                    <a:gd name="T21" fmla="*/ 468 h 609"/>
                    <a:gd name="T22" fmla="*/ 49 w 530"/>
                    <a:gd name="T23" fmla="*/ 503 h 609"/>
                    <a:gd name="T24" fmla="*/ 25 w 530"/>
                    <a:gd name="T25" fmla="*/ 550 h 609"/>
                    <a:gd name="T26" fmla="*/ 0 w 530"/>
                    <a:gd name="T27" fmla="*/ 608 h 609"/>
                    <a:gd name="T28" fmla="*/ 37 w 530"/>
                    <a:gd name="T29" fmla="*/ 561 h 609"/>
                    <a:gd name="T30" fmla="*/ 62 w 530"/>
                    <a:gd name="T31" fmla="*/ 526 h 609"/>
                    <a:gd name="T32" fmla="*/ 98 w 530"/>
                    <a:gd name="T33" fmla="*/ 479 h 609"/>
                    <a:gd name="T34" fmla="*/ 111 w 530"/>
                    <a:gd name="T35" fmla="*/ 468 h 609"/>
                    <a:gd name="T36" fmla="*/ 148 w 530"/>
                    <a:gd name="T37" fmla="*/ 456 h 609"/>
                    <a:gd name="T38" fmla="*/ 185 w 530"/>
                    <a:gd name="T39" fmla="*/ 433 h 609"/>
                    <a:gd name="T40" fmla="*/ 209 w 530"/>
                    <a:gd name="T41" fmla="*/ 409 h 609"/>
                    <a:gd name="T42" fmla="*/ 234 w 530"/>
                    <a:gd name="T43" fmla="*/ 386 h 609"/>
                    <a:gd name="T44" fmla="*/ 271 w 530"/>
                    <a:gd name="T45" fmla="*/ 351 h 609"/>
                    <a:gd name="T46" fmla="*/ 308 w 530"/>
                    <a:gd name="T47" fmla="*/ 339 h 609"/>
                    <a:gd name="T48" fmla="*/ 332 w 530"/>
                    <a:gd name="T49" fmla="*/ 316 h 609"/>
                    <a:gd name="T50" fmla="*/ 357 w 530"/>
                    <a:gd name="T51" fmla="*/ 292 h 609"/>
                    <a:gd name="T52" fmla="*/ 406 w 530"/>
                    <a:gd name="T53" fmla="*/ 257 h 609"/>
                    <a:gd name="T54" fmla="*/ 443 w 530"/>
                    <a:gd name="T55" fmla="*/ 210 h 609"/>
                    <a:gd name="T56" fmla="*/ 467 w 530"/>
                    <a:gd name="T57" fmla="*/ 164 h 609"/>
                    <a:gd name="T58" fmla="*/ 504 w 530"/>
                    <a:gd name="T59" fmla="*/ 94 h 609"/>
                    <a:gd name="T60" fmla="*/ 517 w 530"/>
                    <a:gd name="T61" fmla="*/ 58 h 609"/>
                    <a:gd name="T62" fmla="*/ 529 w 530"/>
                    <a:gd name="T63" fmla="*/ 35 h 609"/>
                    <a:gd name="T64" fmla="*/ 517 w 530"/>
                    <a:gd name="T65" fmla="*/ 12 h 609"/>
                    <a:gd name="T66" fmla="*/ 504 w 530"/>
                    <a:gd name="T67" fmla="*/ 0 h 6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0" h="609">
                      <a:moveTo>
                        <a:pt x="504" y="0"/>
                      </a:moveTo>
                      <a:lnTo>
                        <a:pt x="492" y="35"/>
                      </a:lnTo>
                      <a:lnTo>
                        <a:pt x="467" y="82"/>
                      </a:lnTo>
                      <a:lnTo>
                        <a:pt x="431" y="140"/>
                      </a:lnTo>
                      <a:lnTo>
                        <a:pt x="381" y="199"/>
                      </a:lnTo>
                      <a:lnTo>
                        <a:pt x="332" y="246"/>
                      </a:lnTo>
                      <a:lnTo>
                        <a:pt x="283" y="281"/>
                      </a:lnTo>
                      <a:lnTo>
                        <a:pt x="246" y="316"/>
                      </a:lnTo>
                      <a:lnTo>
                        <a:pt x="185" y="374"/>
                      </a:lnTo>
                      <a:lnTo>
                        <a:pt x="123" y="421"/>
                      </a:lnTo>
                      <a:lnTo>
                        <a:pt x="74" y="468"/>
                      </a:lnTo>
                      <a:lnTo>
                        <a:pt x="49" y="503"/>
                      </a:lnTo>
                      <a:lnTo>
                        <a:pt x="25" y="550"/>
                      </a:lnTo>
                      <a:lnTo>
                        <a:pt x="0" y="608"/>
                      </a:lnTo>
                      <a:lnTo>
                        <a:pt x="37" y="561"/>
                      </a:lnTo>
                      <a:lnTo>
                        <a:pt x="62" y="526"/>
                      </a:lnTo>
                      <a:lnTo>
                        <a:pt x="98" y="479"/>
                      </a:lnTo>
                      <a:lnTo>
                        <a:pt x="111" y="468"/>
                      </a:lnTo>
                      <a:lnTo>
                        <a:pt x="148" y="456"/>
                      </a:lnTo>
                      <a:lnTo>
                        <a:pt x="185" y="433"/>
                      </a:lnTo>
                      <a:lnTo>
                        <a:pt x="209" y="409"/>
                      </a:lnTo>
                      <a:lnTo>
                        <a:pt x="234" y="386"/>
                      </a:lnTo>
                      <a:lnTo>
                        <a:pt x="271" y="351"/>
                      </a:lnTo>
                      <a:lnTo>
                        <a:pt x="308" y="339"/>
                      </a:lnTo>
                      <a:lnTo>
                        <a:pt x="332" y="316"/>
                      </a:lnTo>
                      <a:lnTo>
                        <a:pt x="357" y="292"/>
                      </a:lnTo>
                      <a:lnTo>
                        <a:pt x="406" y="257"/>
                      </a:lnTo>
                      <a:lnTo>
                        <a:pt x="443" y="210"/>
                      </a:lnTo>
                      <a:lnTo>
                        <a:pt x="467" y="164"/>
                      </a:lnTo>
                      <a:lnTo>
                        <a:pt x="504" y="94"/>
                      </a:lnTo>
                      <a:lnTo>
                        <a:pt x="517" y="58"/>
                      </a:lnTo>
                      <a:lnTo>
                        <a:pt x="529" y="35"/>
                      </a:lnTo>
                      <a:lnTo>
                        <a:pt x="517" y="12"/>
                      </a:lnTo>
                      <a:lnTo>
                        <a:pt x="504" y="0"/>
                      </a:lnTo>
                    </a:path>
                  </a:pathLst>
                </a:custGeom>
                <a:solidFill>
                  <a:srgbClr val="E0E0E0"/>
                </a:solidFill>
                <a:ln>
                  <a:noFill/>
                </a:ln>
                <a:effectLst/>
                <a:extLst>
                  <a:ext uri="{91240B29-F687-4f45-9708-019B960494DF}">
                    <a14:hiddenLine xmlns:a14="http://schemas.microsoft.com/office/drawing/2010/main" w="508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1511" name="Freeform 33"/>
            <p:cNvSpPr>
              <a:spLocks/>
            </p:cNvSpPr>
            <p:nvPr/>
          </p:nvSpPr>
          <p:spPr bwMode="auto">
            <a:xfrm>
              <a:off x="1578" y="2227"/>
              <a:ext cx="2892" cy="347"/>
            </a:xfrm>
            <a:custGeom>
              <a:avLst/>
              <a:gdLst>
                <a:gd name="T0" fmla="*/ 2766 w 2892"/>
                <a:gd name="T1" fmla="*/ 346 h 347"/>
                <a:gd name="T2" fmla="*/ 0 w 2892"/>
                <a:gd name="T3" fmla="*/ 346 h 347"/>
                <a:gd name="T4" fmla="*/ 0 w 2892"/>
                <a:gd name="T5" fmla="*/ 277 h 347"/>
                <a:gd name="T6" fmla="*/ 25 w 2892"/>
                <a:gd name="T7" fmla="*/ 242 h 347"/>
                <a:gd name="T8" fmla="*/ 50 w 2892"/>
                <a:gd name="T9" fmla="*/ 208 h 347"/>
                <a:gd name="T10" fmla="*/ 88 w 2892"/>
                <a:gd name="T11" fmla="*/ 173 h 347"/>
                <a:gd name="T12" fmla="*/ 138 w 2892"/>
                <a:gd name="T13" fmla="*/ 138 h 347"/>
                <a:gd name="T14" fmla="*/ 188 w 2892"/>
                <a:gd name="T15" fmla="*/ 115 h 347"/>
                <a:gd name="T16" fmla="*/ 238 w 2892"/>
                <a:gd name="T17" fmla="*/ 92 h 347"/>
                <a:gd name="T18" fmla="*/ 275 w 2892"/>
                <a:gd name="T19" fmla="*/ 69 h 347"/>
                <a:gd name="T20" fmla="*/ 300 w 2892"/>
                <a:gd name="T21" fmla="*/ 35 h 347"/>
                <a:gd name="T22" fmla="*/ 338 w 2892"/>
                <a:gd name="T23" fmla="*/ 23 h 347"/>
                <a:gd name="T24" fmla="*/ 375 w 2892"/>
                <a:gd name="T25" fmla="*/ 0 h 347"/>
                <a:gd name="T26" fmla="*/ 2891 w 2892"/>
                <a:gd name="T27" fmla="*/ 0 h 347"/>
                <a:gd name="T28" fmla="*/ 2891 w 2892"/>
                <a:gd name="T29" fmla="*/ 35 h 347"/>
                <a:gd name="T30" fmla="*/ 2853 w 2892"/>
                <a:gd name="T31" fmla="*/ 104 h 347"/>
                <a:gd name="T32" fmla="*/ 2816 w 2892"/>
                <a:gd name="T33" fmla="*/ 173 h 347"/>
                <a:gd name="T34" fmla="*/ 2778 w 2892"/>
                <a:gd name="T35" fmla="*/ 231 h 347"/>
                <a:gd name="T36" fmla="*/ 2766 w 2892"/>
                <a:gd name="T37" fmla="*/ 346 h 3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92" h="347">
                  <a:moveTo>
                    <a:pt x="2766" y="346"/>
                  </a:moveTo>
                  <a:lnTo>
                    <a:pt x="0" y="346"/>
                  </a:lnTo>
                  <a:lnTo>
                    <a:pt x="0" y="277"/>
                  </a:lnTo>
                  <a:lnTo>
                    <a:pt x="25" y="242"/>
                  </a:lnTo>
                  <a:lnTo>
                    <a:pt x="50" y="208"/>
                  </a:lnTo>
                  <a:lnTo>
                    <a:pt x="88" y="173"/>
                  </a:lnTo>
                  <a:lnTo>
                    <a:pt x="138" y="138"/>
                  </a:lnTo>
                  <a:lnTo>
                    <a:pt x="188" y="115"/>
                  </a:lnTo>
                  <a:lnTo>
                    <a:pt x="238" y="92"/>
                  </a:lnTo>
                  <a:lnTo>
                    <a:pt x="275" y="69"/>
                  </a:lnTo>
                  <a:lnTo>
                    <a:pt x="300" y="35"/>
                  </a:lnTo>
                  <a:lnTo>
                    <a:pt x="338" y="23"/>
                  </a:lnTo>
                  <a:lnTo>
                    <a:pt x="375" y="0"/>
                  </a:lnTo>
                  <a:lnTo>
                    <a:pt x="2891" y="0"/>
                  </a:lnTo>
                  <a:lnTo>
                    <a:pt x="2891" y="35"/>
                  </a:lnTo>
                  <a:lnTo>
                    <a:pt x="2853" y="104"/>
                  </a:lnTo>
                  <a:lnTo>
                    <a:pt x="2816" y="173"/>
                  </a:lnTo>
                  <a:lnTo>
                    <a:pt x="2778" y="231"/>
                  </a:lnTo>
                  <a:lnTo>
                    <a:pt x="2766" y="346"/>
                  </a:lnTo>
                </a:path>
              </a:pathLst>
            </a:custGeom>
            <a:solidFill>
              <a:srgbClr val="C0C0FF"/>
            </a:solidFill>
            <a:ln>
              <a:noFill/>
            </a:ln>
            <a:effectLst/>
            <a:extLst>
              <a:ext uri="{91240B29-F687-4f45-9708-019B960494DF}">
                <a14:hiddenLine xmlns:a14="http://schemas.microsoft.com/office/drawing/2010/main" w="508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12" name="Group 34"/>
            <p:cNvGrpSpPr>
              <a:grpSpLocks/>
            </p:cNvGrpSpPr>
            <p:nvPr/>
          </p:nvGrpSpPr>
          <p:grpSpPr bwMode="auto">
            <a:xfrm>
              <a:off x="1350" y="1655"/>
              <a:ext cx="3592" cy="706"/>
              <a:chOff x="1350" y="1655"/>
              <a:chExt cx="3592" cy="706"/>
            </a:xfrm>
          </p:grpSpPr>
          <p:grpSp>
            <p:nvGrpSpPr>
              <p:cNvPr id="21513" name="Group 35"/>
              <p:cNvGrpSpPr>
                <a:grpSpLocks/>
              </p:cNvGrpSpPr>
              <p:nvPr/>
            </p:nvGrpSpPr>
            <p:grpSpPr bwMode="auto">
              <a:xfrm>
                <a:off x="4565" y="1855"/>
                <a:ext cx="377" cy="339"/>
                <a:chOff x="4565" y="1855"/>
                <a:chExt cx="377" cy="339"/>
              </a:xfrm>
            </p:grpSpPr>
            <p:grpSp>
              <p:nvGrpSpPr>
                <p:cNvPr id="21519" name="Group 36"/>
                <p:cNvGrpSpPr>
                  <a:grpSpLocks/>
                </p:cNvGrpSpPr>
                <p:nvPr/>
              </p:nvGrpSpPr>
              <p:grpSpPr bwMode="auto">
                <a:xfrm>
                  <a:off x="4698" y="2032"/>
                  <a:ext cx="89" cy="162"/>
                  <a:chOff x="4698" y="2032"/>
                  <a:chExt cx="89" cy="162"/>
                </a:xfrm>
              </p:grpSpPr>
              <p:sp>
                <p:nvSpPr>
                  <p:cNvPr id="21525" name="Line 37"/>
                  <p:cNvSpPr>
                    <a:spLocks noChangeShapeType="1"/>
                  </p:cNvSpPr>
                  <p:nvPr/>
                </p:nvSpPr>
                <p:spPr bwMode="auto">
                  <a:xfrm>
                    <a:off x="4732" y="2032"/>
                    <a:ext cx="0" cy="95"/>
                  </a:xfrm>
                  <a:prstGeom prst="line">
                    <a:avLst/>
                  </a:prstGeom>
                  <a:noFill/>
                  <a:ln w="12700">
                    <a:solidFill>
                      <a:srgbClr val="002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6" name="Oval 38"/>
                  <p:cNvSpPr>
                    <a:spLocks noChangeArrowheads="1"/>
                  </p:cNvSpPr>
                  <p:nvPr/>
                </p:nvSpPr>
                <p:spPr bwMode="auto">
                  <a:xfrm>
                    <a:off x="4698" y="2090"/>
                    <a:ext cx="89" cy="104"/>
                  </a:xfrm>
                  <a:prstGeom prst="ellipse">
                    <a:avLst/>
                  </a:prstGeom>
                  <a:solidFill>
                    <a:srgbClr val="004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p>
                </p:txBody>
              </p:sp>
            </p:grpSp>
            <p:grpSp>
              <p:nvGrpSpPr>
                <p:cNvPr id="21520" name="Group 39"/>
                <p:cNvGrpSpPr>
                  <a:grpSpLocks/>
                </p:cNvGrpSpPr>
                <p:nvPr/>
              </p:nvGrpSpPr>
              <p:grpSpPr bwMode="auto">
                <a:xfrm>
                  <a:off x="4565" y="1855"/>
                  <a:ext cx="377" cy="323"/>
                  <a:chOff x="4565" y="1855"/>
                  <a:chExt cx="377" cy="323"/>
                </a:xfrm>
              </p:grpSpPr>
              <p:grpSp>
                <p:nvGrpSpPr>
                  <p:cNvPr id="21521" name="Group 40"/>
                  <p:cNvGrpSpPr>
                    <a:grpSpLocks/>
                  </p:cNvGrpSpPr>
                  <p:nvPr/>
                </p:nvGrpSpPr>
                <p:grpSpPr bwMode="auto">
                  <a:xfrm>
                    <a:off x="4565" y="1965"/>
                    <a:ext cx="377" cy="104"/>
                    <a:chOff x="4565" y="1965"/>
                    <a:chExt cx="377" cy="104"/>
                  </a:xfrm>
                </p:grpSpPr>
                <p:sp>
                  <p:nvSpPr>
                    <p:cNvPr id="21523" name="Freeform 41"/>
                    <p:cNvSpPr>
                      <a:spLocks/>
                    </p:cNvSpPr>
                    <p:nvPr/>
                  </p:nvSpPr>
                  <p:spPr bwMode="auto">
                    <a:xfrm>
                      <a:off x="4831" y="1965"/>
                      <a:ext cx="111" cy="84"/>
                    </a:xfrm>
                    <a:custGeom>
                      <a:avLst/>
                      <a:gdLst>
                        <a:gd name="T0" fmla="*/ 110 w 111"/>
                        <a:gd name="T1" fmla="*/ 33 h 84"/>
                        <a:gd name="T2" fmla="*/ 0 w 111"/>
                        <a:gd name="T3" fmla="*/ 0 h 84"/>
                        <a:gd name="T4" fmla="*/ 0 w 111"/>
                        <a:gd name="T5" fmla="*/ 83 h 84"/>
                        <a:gd name="T6" fmla="*/ 110 w 111"/>
                        <a:gd name="T7" fmla="*/ 66 h 84"/>
                        <a:gd name="T8" fmla="*/ 110 w 111"/>
                        <a:gd name="T9" fmla="*/ 33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84">
                          <a:moveTo>
                            <a:pt x="110" y="33"/>
                          </a:moveTo>
                          <a:lnTo>
                            <a:pt x="0" y="0"/>
                          </a:lnTo>
                          <a:lnTo>
                            <a:pt x="0" y="83"/>
                          </a:lnTo>
                          <a:lnTo>
                            <a:pt x="110" y="66"/>
                          </a:lnTo>
                          <a:lnTo>
                            <a:pt x="110" y="33"/>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4" name="Rectangle 42"/>
                    <p:cNvSpPr>
                      <a:spLocks noChangeArrowheads="1"/>
                    </p:cNvSpPr>
                    <p:nvPr/>
                  </p:nvSpPr>
                  <p:spPr bwMode="auto">
                    <a:xfrm>
                      <a:off x="4565" y="1965"/>
                      <a:ext cx="243" cy="104"/>
                    </a:xfrm>
                    <a:prstGeom prst="rect">
                      <a:avLst/>
                    </a:prstGeom>
                    <a:solidFill>
                      <a:srgbClr val="008000"/>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p>
                  </p:txBody>
                </p:sp>
              </p:grpSp>
              <p:sp>
                <p:nvSpPr>
                  <p:cNvPr id="21522" name="Line 43"/>
                  <p:cNvSpPr>
                    <a:spLocks noChangeShapeType="1"/>
                  </p:cNvSpPr>
                  <p:nvPr/>
                </p:nvSpPr>
                <p:spPr bwMode="auto">
                  <a:xfrm>
                    <a:off x="4941" y="1855"/>
                    <a:ext cx="0" cy="323"/>
                  </a:xfrm>
                  <a:prstGeom prst="line">
                    <a:avLst/>
                  </a:prstGeom>
                  <a:noFill/>
                  <a:ln w="50800">
                    <a:solidFill>
                      <a:srgbClr val="006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1514" name="Group 44"/>
              <p:cNvGrpSpPr>
                <a:grpSpLocks/>
              </p:cNvGrpSpPr>
              <p:nvPr/>
            </p:nvGrpSpPr>
            <p:grpSpPr bwMode="auto">
              <a:xfrm>
                <a:off x="1350" y="1655"/>
                <a:ext cx="3231" cy="706"/>
                <a:chOff x="1350" y="1655"/>
                <a:chExt cx="3231" cy="706"/>
              </a:xfrm>
            </p:grpSpPr>
            <p:sp>
              <p:nvSpPr>
                <p:cNvPr id="21515" name="Arc 45"/>
                <p:cNvSpPr>
                  <a:spLocks/>
                </p:cNvSpPr>
                <p:nvPr/>
              </p:nvSpPr>
              <p:spPr bwMode="auto">
                <a:xfrm rot="5400000">
                  <a:off x="4103" y="1883"/>
                  <a:ext cx="706" cy="250"/>
                </a:xfrm>
                <a:custGeom>
                  <a:avLst/>
                  <a:gdLst>
                    <a:gd name="T0" fmla="*/ 0 w 43200"/>
                    <a:gd name="T1" fmla="*/ 250 h 21600"/>
                    <a:gd name="T2" fmla="*/ 706 w 43200"/>
                    <a:gd name="T3" fmla="*/ 250 h 21600"/>
                    <a:gd name="T4" fmla="*/ 353 w 43200"/>
                    <a:gd name="T5" fmla="*/ 25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solidFill>
                  <a:srgbClr val="40FF4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516" name="Group 46"/>
                <p:cNvGrpSpPr>
                  <a:grpSpLocks/>
                </p:cNvGrpSpPr>
                <p:nvPr/>
              </p:nvGrpSpPr>
              <p:grpSpPr bwMode="auto">
                <a:xfrm>
                  <a:off x="1350" y="1672"/>
                  <a:ext cx="2973" cy="668"/>
                  <a:chOff x="1350" y="1672"/>
                  <a:chExt cx="2973" cy="668"/>
                </a:xfrm>
              </p:grpSpPr>
              <p:sp>
                <p:nvSpPr>
                  <p:cNvPr id="21517" name="Oval 47"/>
                  <p:cNvSpPr>
                    <a:spLocks noChangeArrowheads="1"/>
                  </p:cNvSpPr>
                  <p:nvPr/>
                </p:nvSpPr>
                <p:spPr bwMode="auto">
                  <a:xfrm>
                    <a:off x="1350" y="1672"/>
                    <a:ext cx="154" cy="668"/>
                  </a:xfrm>
                  <a:prstGeom prst="ellipse">
                    <a:avLst/>
                  </a:prstGeom>
                  <a:solidFill>
                    <a:srgbClr val="008000"/>
                  </a:solidFill>
                  <a:ln>
                    <a:noFill/>
                  </a:ln>
                  <a:effectLst/>
                  <a:extLst>
                    <a:ext uri="{91240B29-F687-4f45-9708-019B960494DF}">
                      <a14:hiddenLine xmlns:a14="http://schemas.microsoft.com/office/drawing/2010/main" w="1270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p>
                </p:txBody>
              </p:sp>
              <p:sp>
                <p:nvSpPr>
                  <p:cNvPr id="21518" name="Rectangle 48"/>
                  <p:cNvSpPr>
                    <a:spLocks noChangeArrowheads="1"/>
                  </p:cNvSpPr>
                  <p:nvPr/>
                </p:nvSpPr>
                <p:spPr bwMode="auto">
                  <a:xfrm>
                    <a:off x="1416" y="1672"/>
                    <a:ext cx="2907" cy="668"/>
                  </a:xfrm>
                  <a:prstGeom prst="rect">
                    <a:avLst/>
                  </a:prstGeom>
                  <a:solidFill>
                    <a:srgbClr val="00C000"/>
                  </a:solidFill>
                  <a:ln>
                    <a:noFill/>
                  </a:ln>
                  <a:effectLst/>
                  <a:extLs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p>
                </p:txBody>
              </p:sp>
            </p:grpSp>
          </p:grpSp>
        </p:grpSp>
      </p:grpSp>
    </p:spTree>
    <p:extLst>
      <p:ext uri="{BB962C8B-B14F-4D97-AF65-F5344CB8AC3E}">
        <p14:creationId xmlns:p14="http://schemas.microsoft.com/office/powerpoint/2010/main" val="3578281176"/>
      </p:ext>
    </p:extLst>
  </p:cSld>
  <p:clrMapOvr>
    <a:masterClrMapping/>
  </p:clrMapOvr>
  <p:transition xmlns:p14="http://schemas.microsoft.com/office/powerpoint/2010/main">
    <p:push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6226"/>
                                        </p:tgtEl>
                                        <p:attrNameLst>
                                          <p:attrName>style.visibility</p:attrName>
                                        </p:attrNameLst>
                                      </p:cBhvr>
                                      <p:to>
                                        <p:strVal val="visible"/>
                                      </p:to>
                                    </p:set>
                                    <p:anim calcmode="lin" valueType="num">
                                      <p:cBhvr additive="base">
                                        <p:cTn id="7" dur="500" fill="hold"/>
                                        <p:tgtEl>
                                          <p:spTgt spid="436226"/>
                                        </p:tgtEl>
                                        <p:attrNameLst>
                                          <p:attrName>ppt_x</p:attrName>
                                        </p:attrNameLst>
                                      </p:cBhvr>
                                      <p:tavLst>
                                        <p:tav tm="0">
                                          <p:val>
                                            <p:strVal val="#ppt_x"/>
                                          </p:val>
                                        </p:tav>
                                        <p:tav tm="100000">
                                          <p:val>
                                            <p:strVal val="#ppt_x"/>
                                          </p:val>
                                        </p:tav>
                                      </p:tavLst>
                                    </p:anim>
                                    <p:anim calcmode="lin" valueType="num">
                                      <p:cBhvr additive="base">
                                        <p:cTn id="8" dur="500" fill="hold"/>
                                        <p:tgtEl>
                                          <p:spTgt spid="436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323528" y="116632"/>
            <a:ext cx="8229600" cy="11430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b"/>
          <a:lstStyle/>
          <a:p>
            <a:pPr eaLnBrk="1" hangingPunct="1">
              <a:defRPr/>
            </a:pPr>
            <a:r>
              <a:rPr lang="en-US" dirty="0" smtClean="0"/>
              <a:t> Hazard of recompression</a:t>
            </a:r>
          </a:p>
        </p:txBody>
      </p:sp>
      <p:sp>
        <p:nvSpPr>
          <p:cNvPr id="435203" name="Rectangle 3"/>
          <p:cNvSpPr>
            <a:spLocks noGrp="1" noChangeArrowheads="1"/>
          </p:cNvSpPr>
          <p:nvPr>
            <p:ph idx="1"/>
          </p:nvPr>
        </p:nvSpPr>
        <p:spPr>
          <a:xfrm>
            <a:off x="475928" y="1258045"/>
            <a:ext cx="7724775" cy="846137"/>
          </a:xfrm>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eaLnBrk="1" hangingPunct="1"/>
            <a:r>
              <a:rPr lang="en-US" smtClean="0"/>
              <a:t>	Open all high pressure valves slowly.</a:t>
            </a:r>
          </a:p>
        </p:txBody>
      </p:sp>
      <p:graphicFrame>
        <p:nvGraphicFramePr>
          <p:cNvPr id="20484" name="Object 4"/>
          <p:cNvGraphicFramePr>
            <a:graphicFrameLocks/>
          </p:cNvGraphicFramePr>
          <p:nvPr>
            <p:extLst>
              <p:ext uri="{D42A27DB-BD31-4B8C-83A1-F6EECF244321}">
                <p14:modId xmlns:p14="http://schemas.microsoft.com/office/powerpoint/2010/main" val="3757305029"/>
              </p:ext>
            </p:extLst>
          </p:nvPr>
        </p:nvGraphicFramePr>
        <p:xfrm>
          <a:off x="2236466" y="1793032"/>
          <a:ext cx="5351462" cy="4419600"/>
        </p:xfrm>
        <a:graphic>
          <a:graphicData uri="http://schemas.openxmlformats.org/presentationml/2006/ole">
            <mc:AlternateContent xmlns:mc="http://schemas.openxmlformats.org/markup-compatibility/2006">
              <mc:Choice xmlns:v="urn:schemas-microsoft-com:vml" Requires="v">
                <p:oleObj spid="_x0000_s2067" name="Microsoft ClipArt Gallery" r:id="rId3" imgW="3759200" imgH="3644900" progId="MS_ClipArt_Gallery">
                  <p:embed/>
                </p:oleObj>
              </mc:Choice>
              <mc:Fallback>
                <p:oleObj name="Microsoft ClipArt Gallery" r:id="rId3" imgW="3759200" imgH="3644900" progId="MS_ClipArt_Gallery">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466" y="1793032"/>
                        <a:ext cx="535146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36738990"/>
      </p:ext>
    </p:extLst>
  </p:cSld>
  <p:clrMapOvr>
    <a:masterClrMapping/>
  </p:clrMapOvr>
  <p:transition xmlns:p14="http://schemas.microsoft.com/office/powerpoint/2010/main">
    <p:push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anim calcmode="lin" valueType="num">
                                      <p:cBhvr additive="base">
                                        <p:cTn id="7" dur="500" fill="hold"/>
                                        <p:tgtEl>
                                          <p:spTgt spid="435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520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457200" y="530225"/>
            <a:ext cx="8229600" cy="11430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b"/>
          <a:lstStyle/>
          <a:p>
            <a:pPr eaLnBrk="1" hangingPunct="1">
              <a:defRPr/>
            </a:pPr>
            <a:r>
              <a:rPr lang="en-US" sz="6700" b="1" dirty="0" smtClean="0"/>
              <a:t>Warning!</a:t>
            </a:r>
            <a:endParaRPr lang="en-US" sz="9600" b="1" dirty="0" smtClean="0"/>
          </a:p>
        </p:txBody>
      </p:sp>
      <p:sp>
        <p:nvSpPr>
          <p:cNvPr id="437251" name="Rectangle 3"/>
          <p:cNvSpPr>
            <a:spLocks noGrp="1" noChangeArrowheads="1"/>
          </p:cNvSpPr>
          <p:nvPr>
            <p:ph idx="1"/>
          </p:nvPr>
        </p:nvSpPr>
        <p:spPr>
          <a:xfrm>
            <a:off x="850423" y="1905000"/>
            <a:ext cx="5148263" cy="2633663"/>
          </a:xfrm>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oAutofit/>
          </a:bodyPr>
          <a:lstStyle/>
          <a:p>
            <a:pPr eaLnBrk="1" hangingPunct="1">
              <a:lnSpc>
                <a:spcPct val="90000"/>
              </a:lnSpc>
            </a:pPr>
            <a:r>
              <a:rPr lang="en-US" sz="2400" b="1" u="sng" dirty="0" smtClean="0"/>
              <a:t>USE NO OIL</a:t>
            </a:r>
            <a:r>
              <a:rPr lang="en-US" sz="2400" b="1" dirty="0" smtClean="0"/>
              <a:t> in, on, or around oxygen.</a:t>
            </a:r>
          </a:p>
          <a:p>
            <a:pPr eaLnBrk="1" hangingPunct="1">
              <a:lnSpc>
                <a:spcPct val="90000"/>
              </a:lnSpc>
            </a:pPr>
            <a:r>
              <a:rPr lang="en-US" sz="2400" b="1" dirty="0" smtClean="0"/>
              <a:t>Most equipment is lubricated for life.</a:t>
            </a:r>
          </a:p>
          <a:p>
            <a:pPr eaLnBrk="1" hangingPunct="1">
              <a:lnSpc>
                <a:spcPct val="90000"/>
              </a:lnSpc>
            </a:pPr>
            <a:r>
              <a:rPr lang="en-US" sz="2400" b="1" dirty="0" smtClean="0"/>
              <a:t>Only use </a:t>
            </a:r>
            <a:r>
              <a:rPr lang="en-US" sz="2400" b="1" u="sng" dirty="0" smtClean="0"/>
              <a:t>oxygen compatible</a:t>
            </a:r>
            <a:r>
              <a:rPr lang="en-US" sz="2400" b="1" dirty="0" smtClean="0"/>
              <a:t> leak testing solution such as Applied #1109-1023 and sealants like Applied </a:t>
            </a:r>
            <a:r>
              <a:rPr lang="en-US" sz="2400" b="1" dirty="0" err="1" smtClean="0"/>
              <a:t>Telfon</a:t>
            </a:r>
            <a:r>
              <a:rPr lang="en-US" sz="2400" b="1" dirty="0" smtClean="0"/>
              <a:t> tape #1100-9910 which meet military specifications  for oxygen compatibility  </a:t>
            </a:r>
          </a:p>
        </p:txBody>
      </p:sp>
      <p:sp>
        <p:nvSpPr>
          <p:cNvPr id="22532" name="Rectangle 4"/>
          <p:cNvSpPr>
            <a:spLocks noChangeArrowheads="1"/>
          </p:cNvSpPr>
          <p:nvPr/>
        </p:nvSpPr>
        <p:spPr bwMode="auto">
          <a:xfrm>
            <a:off x="5257800" y="1905000"/>
            <a:ext cx="365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p>
        </p:txBody>
      </p:sp>
      <p:grpSp>
        <p:nvGrpSpPr>
          <p:cNvPr id="22533" name="Group 5"/>
          <p:cNvGrpSpPr>
            <a:grpSpLocks/>
          </p:cNvGrpSpPr>
          <p:nvPr/>
        </p:nvGrpSpPr>
        <p:grpSpPr bwMode="auto">
          <a:xfrm>
            <a:off x="6096000" y="1752600"/>
            <a:ext cx="2795588" cy="4143375"/>
            <a:chOff x="4100" y="1201"/>
            <a:chExt cx="1982" cy="2610"/>
          </a:xfrm>
        </p:grpSpPr>
        <p:graphicFrame>
          <p:nvGraphicFramePr>
            <p:cNvPr id="22534" name="Object 6"/>
            <p:cNvGraphicFramePr>
              <a:graphicFrameLocks/>
            </p:cNvGraphicFramePr>
            <p:nvPr/>
          </p:nvGraphicFramePr>
          <p:xfrm>
            <a:off x="4135" y="1397"/>
            <a:ext cx="1495" cy="2251"/>
          </p:xfrm>
          <a:graphic>
            <a:graphicData uri="http://schemas.openxmlformats.org/presentationml/2006/ole">
              <mc:AlternateContent xmlns:mc="http://schemas.openxmlformats.org/markup-compatibility/2006">
                <mc:Choice xmlns:v="urn:schemas-microsoft-com:vml" Requires="v">
                  <p:oleObj spid="_x0000_s3091" name="Microsoft ClipArt Gallery" r:id="rId3" imgW="1714500" imgH="2616200" progId="MS_ClipArt_Gallery">
                    <p:embed/>
                  </p:oleObj>
                </mc:Choice>
                <mc:Fallback>
                  <p:oleObj name="Microsoft ClipArt Gallery" r:id="rId3" imgW="1714500" imgH="2616200" progId="MS_ClipArt_Gallery">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 y="1397"/>
                          <a:ext cx="1495" cy="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Rectangle 7"/>
            <p:cNvSpPr>
              <a:spLocks noChangeArrowheads="1"/>
            </p:cNvSpPr>
            <p:nvPr/>
          </p:nvSpPr>
          <p:spPr bwMode="auto">
            <a:xfrm>
              <a:off x="4100" y="1201"/>
              <a:ext cx="1982" cy="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sz="26600">
                  <a:solidFill>
                    <a:schemeClr val="tx2"/>
                  </a:solidFill>
                  <a:latin typeface="Helvetica" panose="020B0604020202020204" pitchFamily="34" charset="0"/>
                </a:rPr>
                <a:t>X</a:t>
              </a:r>
            </a:p>
          </p:txBody>
        </p:sp>
      </p:grpSp>
    </p:spTree>
    <p:extLst>
      <p:ext uri="{BB962C8B-B14F-4D97-AF65-F5344CB8AC3E}">
        <p14:creationId xmlns:p14="http://schemas.microsoft.com/office/powerpoint/2010/main" val="930203971"/>
      </p:ext>
    </p:extLst>
  </p:cSld>
  <p:clrMapOvr>
    <a:masterClrMapping/>
  </p:clrMapOvr>
  <p:transition xmlns:p14="http://schemas.microsoft.com/office/powerpoint/2010/main">
    <p:push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 calcmode="lin" valueType="num">
                                      <p:cBhvr additive="base">
                                        <p:cTn id="7" dur="500" fill="hold"/>
                                        <p:tgtEl>
                                          <p:spTgt spid="437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725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37251">
                                            <p:txEl>
                                              <p:pRg st="1" end="1"/>
                                            </p:txEl>
                                          </p:spTgt>
                                        </p:tgtEl>
                                        <p:attrNameLst>
                                          <p:attrName>style.visibility</p:attrName>
                                        </p:attrNameLst>
                                      </p:cBhvr>
                                      <p:to>
                                        <p:strVal val="visible"/>
                                      </p:to>
                                    </p:set>
                                    <p:anim calcmode="lin" valueType="num">
                                      <p:cBhvr additive="base">
                                        <p:cTn id="13" dur="500" fill="hold"/>
                                        <p:tgtEl>
                                          <p:spTgt spid="437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725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37251">
                                            <p:txEl>
                                              <p:pRg st="2" end="2"/>
                                            </p:txEl>
                                          </p:spTgt>
                                        </p:tgtEl>
                                        <p:attrNameLst>
                                          <p:attrName>style.visibility</p:attrName>
                                        </p:attrNameLst>
                                      </p:cBhvr>
                                      <p:to>
                                        <p:strVal val="visible"/>
                                      </p:to>
                                    </p:set>
                                    <p:anim calcmode="lin" valueType="num">
                                      <p:cBhvr additive="base">
                                        <p:cTn id="19" dur="500" fill="hold"/>
                                        <p:tgtEl>
                                          <p:spTgt spid="437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725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1043608" y="908720"/>
            <a:ext cx="7848872" cy="3491553"/>
          </a:xfrm>
          <a:prstGeom prst="rect">
            <a:avLst/>
          </a:prstGeom>
        </p:spPr>
        <p:txBody>
          <a:bodyPr/>
          <a:lstStyle/>
          <a:p>
            <a:pPr eaLnBrk="1" hangingPunct="1">
              <a:lnSpc>
                <a:spcPct val="90000"/>
              </a:lnSpc>
              <a:defRPr/>
            </a:pPr>
            <a:r>
              <a:rPr lang="en-US" sz="1800" b="1" dirty="0" smtClean="0">
                <a:solidFill>
                  <a:schemeClr val="tx2"/>
                </a:solidFill>
                <a:latin typeface="Arial" charset="0"/>
              </a:rPr>
              <a:t>in pneumatic tools-</a:t>
            </a:r>
            <a:r>
              <a:rPr lang="en-US" sz="1800" b="1" dirty="0" smtClean="0">
                <a:solidFill>
                  <a:srgbClr val="0000FF"/>
                </a:solidFill>
                <a:latin typeface="Arial" charset="0"/>
              </a:rPr>
              <a:t> </a:t>
            </a:r>
            <a:r>
              <a:rPr lang="en-US" sz="1800" b="1" dirty="0" smtClean="0">
                <a:solidFill>
                  <a:srgbClr val="FF0000"/>
                </a:solidFill>
                <a:latin typeface="Arial" charset="0"/>
              </a:rPr>
              <a:t>the oil and the gas pressure friction can cause a fire or explosion </a:t>
            </a:r>
          </a:p>
          <a:p>
            <a:pPr eaLnBrk="1" hangingPunct="1">
              <a:lnSpc>
                <a:spcPct val="90000"/>
              </a:lnSpc>
              <a:defRPr/>
            </a:pPr>
            <a:endParaRPr lang="en-US" sz="1800" b="1" dirty="0" smtClean="0">
              <a:solidFill>
                <a:srgbClr val="0000FF"/>
              </a:solidFill>
              <a:latin typeface="Arial" charset="0"/>
            </a:endParaRPr>
          </a:p>
          <a:p>
            <a:pPr eaLnBrk="1" hangingPunct="1">
              <a:lnSpc>
                <a:spcPct val="90000"/>
              </a:lnSpc>
              <a:defRPr/>
            </a:pPr>
            <a:r>
              <a:rPr lang="en-US" sz="1800" b="1" dirty="0" smtClean="0">
                <a:solidFill>
                  <a:schemeClr val="tx2"/>
                </a:solidFill>
                <a:latin typeface="Arial" charset="0"/>
              </a:rPr>
              <a:t>in oil pre-heating burners-</a:t>
            </a:r>
            <a:r>
              <a:rPr lang="en-US" sz="1800" b="1" dirty="0" smtClean="0">
                <a:solidFill>
                  <a:srgbClr val="0000FF"/>
                </a:solidFill>
                <a:latin typeface="Arial" charset="0"/>
              </a:rPr>
              <a:t> </a:t>
            </a:r>
            <a:r>
              <a:rPr lang="en-US" sz="1800" b="1" dirty="0" smtClean="0">
                <a:solidFill>
                  <a:srgbClr val="FF0000"/>
                </a:solidFill>
                <a:latin typeface="Arial" charset="0"/>
              </a:rPr>
              <a:t>these burners are set to burn with 21% oxygen to air ratio</a:t>
            </a:r>
          </a:p>
          <a:p>
            <a:pPr eaLnBrk="1" hangingPunct="1">
              <a:lnSpc>
                <a:spcPct val="90000"/>
              </a:lnSpc>
              <a:defRPr/>
            </a:pPr>
            <a:endParaRPr lang="en-US" sz="1800" b="1" dirty="0" smtClean="0">
              <a:solidFill>
                <a:srgbClr val="EAEAEA"/>
              </a:solidFill>
              <a:latin typeface="Arial" charset="0"/>
            </a:endParaRPr>
          </a:p>
          <a:p>
            <a:pPr eaLnBrk="1" hangingPunct="1">
              <a:lnSpc>
                <a:spcPct val="90000"/>
              </a:lnSpc>
              <a:defRPr/>
            </a:pPr>
            <a:r>
              <a:rPr lang="en-US" sz="1800" b="1" dirty="0" smtClean="0">
                <a:solidFill>
                  <a:schemeClr val="tx2"/>
                </a:solidFill>
                <a:latin typeface="Arial" charset="0"/>
              </a:rPr>
              <a:t>to start internal combustion engines-</a:t>
            </a:r>
            <a:r>
              <a:rPr lang="en-US" sz="1800" b="1" dirty="0" smtClean="0">
                <a:solidFill>
                  <a:srgbClr val="0000FF"/>
                </a:solidFill>
                <a:latin typeface="Arial" charset="0"/>
              </a:rPr>
              <a:t> </a:t>
            </a:r>
            <a:r>
              <a:rPr lang="en-US" sz="1800" b="1" dirty="0" smtClean="0">
                <a:solidFill>
                  <a:srgbClr val="FF0000"/>
                </a:solidFill>
                <a:latin typeface="Arial" charset="0"/>
              </a:rPr>
              <a:t>gasoline is flammable enough with 21% oxygen available</a:t>
            </a:r>
          </a:p>
          <a:p>
            <a:pPr eaLnBrk="1" hangingPunct="1">
              <a:lnSpc>
                <a:spcPct val="90000"/>
              </a:lnSpc>
              <a:defRPr/>
            </a:pPr>
            <a:endParaRPr lang="en-US" sz="1800" b="1" dirty="0" smtClean="0">
              <a:solidFill>
                <a:srgbClr val="0000FF"/>
              </a:solidFill>
              <a:latin typeface="Arial" charset="0"/>
            </a:endParaRPr>
          </a:p>
          <a:p>
            <a:pPr eaLnBrk="1" hangingPunct="1">
              <a:lnSpc>
                <a:spcPct val="90000"/>
              </a:lnSpc>
              <a:defRPr/>
            </a:pPr>
            <a:r>
              <a:rPr lang="en-US" sz="1800" b="1" dirty="0" smtClean="0">
                <a:solidFill>
                  <a:schemeClr val="tx2"/>
                </a:solidFill>
                <a:latin typeface="Arial" charset="0"/>
              </a:rPr>
              <a:t>to blow out pipelines-</a:t>
            </a:r>
            <a:r>
              <a:rPr lang="en-US" sz="1800" b="1" dirty="0" smtClean="0">
                <a:solidFill>
                  <a:srgbClr val="0000FF"/>
                </a:solidFill>
                <a:latin typeface="Arial" charset="0"/>
              </a:rPr>
              <a:t> </a:t>
            </a:r>
            <a:r>
              <a:rPr lang="en-US" sz="1800" b="1" dirty="0" smtClean="0">
                <a:solidFill>
                  <a:srgbClr val="FF0000"/>
                </a:solidFill>
                <a:latin typeface="Arial" charset="0"/>
              </a:rPr>
              <a:t>Leftover flammable or combustible vapors may still be present to cause an explosion</a:t>
            </a:r>
          </a:p>
          <a:p>
            <a:pPr eaLnBrk="1" hangingPunct="1">
              <a:lnSpc>
                <a:spcPct val="90000"/>
              </a:lnSpc>
              <a:defRPr/>
            </a:pPr>
            <a:endParaRPr lang="en-US" sz="1800" b="1" dirty="0" smtClean="0">
              <a:solidFill>
                <a:srgbClr val="0000FF"/>
              </a:solidFill>
              <a:latin typeface="Arial" charset="0"/>
            </a:endParaRPr>
          </a:p>
          <a:p>
            <a:pPr eaLnBrk="1" hangingPunct="1">
              <a:lnSpc>
                <a:spcPct val="90000"/>
              </a:lnSpc>
              <a:defRPr/>
            </a:pPr>
            <a:r>
              <a:rPr lang="en-US" sz="1800" b="1" dirty="0" smtClean="0">
                <a:solidFill>
                  <a:schemeClr val="tx2"/>
                </a:solidFill>
                <a:latin typeface="Arial" charset="0"/>
              </a:rPr>
              <a:t>to dust off clothing or work area-</a:t>
            </a:r>
            <a:r>
              <a:rPr lang="en-US" sz="1800" b="1" dirty="0" smtClean="0">
                <a:solidFill>
                  <a:srgbClr val="0000FF"/>
                </a:solidFill>
                <a:latin typeface="Arial" charset="0"/>
              </a:rPr>
              <a:t> </a:t>
            </a:r>
            <a:r>
              <a:rPr lang="en-US" sz="1800" b="1" dirty="0" smtClean="0">
                <a:solidFill>
                  <a:srgbClr val="FF0000"/>
                </a:solidFill>
                <a:latin typeface="Arial" charset="0"/>
              </a:rPr>
              <a:t>the oxygen will remain present in the cloth fibers causing them to be more flammable</a:t>
            </a:r>
          </a:p>
          <a:p>
            <a:pPr eaLnBrk="1" hangingPunct="1">
              <a:lnSpc>
                <a:spcPct val="90000"/>
              </a:lnSpc>
              <a:defRPr/>
            </a:pPr>
            <a:endParaRPr lang="en-US" sz="1800" b="1" dirty="0" smtClean="0">
              <a:solidFill>
                <a:srgbClr val="EAEAEA"/>
              </a:solidFill>
              <a:latin typeface="Arial" charset="0"/>
            </a:endParaRPr>
          </a:p>
          <a:p>
            <a:pPr eaLnBrk="1" hangingPunct="1">
              <a:lnSpc>
                <a:spcPct val="90000"/>
              </a:lnSpc>
              <a:defRPr/>
            </a:pPr>
            <a:r>
              <a:rPr lang="en-US" sz="1800" b="1" dirty="0" smtClean="0">
                <a:solidFill>
                  <a:schemeClr val="tx2"/>
                </a:solidFill>
                <a:latin typeface="Arial" charset="0"/>
              </a:rPr>
              <a:t>to create pressure</a:t>
            </a:r>
          </a:p>
          <a:p>
            <a:pPr eaLnBrk="1" hangingPunct="1">
              <a:lnSpc>
                <a:spcPct val="90000"/>
              </a:lnSpc>
              <a:defRPr/>
            </a:pPr>
            <a:endParaRPr lang="en-US" sz="1800" b="1" dirty="0" smtClean="0">
              <a:solidFill>
                <a:srgbClr val="0000FF"/>
              </a:solidFill>
              <a:latin typeface="Arial" charset="0"/>
            </a:endParaRPr>
          </a:p>
          <a:p>
            <a:pPr eaLnBrk="1" hangingPunct="1">
              <a:lnSpc>
                <a:spcPct val="90000"/>
              </a:lnSpc>
              <a:defRPr/>
            </a:pPr>
            <a:r>
              <a:rPr lang="en-US" sz="1800" b="1" dirty="0" smtClean="0">
                <a:solidFill>
                  <a:schemeClr val="tx2"/>
                </a:solidFill>
                <a:latin typeface="Arial" charset="0"/>
              </a:rPr>
              <a:t>for ventilation</a:t>
            </a:r>
          </a:p>
        </p:txBody>
      </p:sp>
      <p:sp>
        <p:nvSpPr>
          <p:cNvPr id="34819" name="Rectangle 3"/>
          <p:cNvSpPr>
            <a:spLocks noGrp="1" noChangeArrowheads="1"/>
          </p:cNvSpPr>
          <p:nvPr>
            <p:ph type="title" idx="4294967295"/>
          </p:nvPr>
        </p:nvSpPr>
        <p:spPr>
          <a:xfrm>
            <a:off x="0" y="0"/>
            <a:ext cx="7092280" cy="762000"/>
          </a:xfrm>
          <a:prstGeom prst="rect">
            <a:avLst/>
          </a:prstGeom>
        </p:spPr>
        <p:txBody>
          <a:bodyPr/>
          <a:lstStyle/>
          <a:p>
            <a:pPr eaLnBrk="1" hangingPunct="1">
              <a:defRPr/>
            </a:pPr>
            <a:r>
              <a:rPr lang="en-US" sz="3600" b="1" dirty="0" smtClean="0">
                <a:solidFill>
                  <a:srgbClr val="C00000"/>
                </a:solidFill>
                <a:latin typeface="Showcard Gothic" pitchFamily="82" charset="0"/>
              </a:rPr>
              <a:t>Never use oxygen……….</a:t>
            </a:r>
          </a:p>
        </p:txBody>
      </p:sp>
      <p:sp>
        <p:nvSpPr>
          <p:cNvPr id="21508" name="Rectangle 4"/>
          <p:cNvSpPr>
            <a:spLocks noChangeArrowheads="1"/>
          </p:cNvSpPr>
          <p:nvPr/>
        </p:nvSpPr>
        <p:spPr bwMode="auto">
          <a:xfrm>
            <a:off x="642938" y="2257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21509" name="Rectangle 5"/>
          <p:cNvSpPr>
            <a:spLocks noChangeArrowheads="1"/>
          </p:cNvSpPr>
          <p:nvPr/>
        </p:nvSpPr>
        <p:spPr bwMode="auto">
          <a:xfrm>
            <a:off x="1100138" y="2257425"/>
            <a:ext cx="8229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pic>
        <p:nvPicPr>
          <p:cNvPr id="21510" name="Picture 12" descr="flash">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3" descr="flash">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953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5" descr="flash">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43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7" descr="flash">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11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Rectangle 18"/>
          <p:cNvSpPr>
            <a:spLocks noChangeArrowheads="1"/>
          </p:cNvSpPr>
          <p:nvPr/>
        </p:nvSpPr>
        <p:spPr bwMode="auto">
          <a:xfrm>
            <a:off x="304800" y="3657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pic>
        <p:nvPicPr>
          <p:cNvPr id="21515" name="Picture 26" descr="spinst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47800"/>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27" descr="spinst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410200"/>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9" descr="spinst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200400"/>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30" descr="flash">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6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718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ox(out)">
                                      <p:cBhvr>
                                        <p:cTn id="7" dur="500"/>
                                        <p:tgtEl>
                                          <p:spTgt spid="34819">
                                            <p:txEl>
                                              <p:pRg st="0" end="0"/>
                                            </p:txEl>
                                          </p:spTgt>
                                        </p:tgtEl>
                                      </p:cBhvr>
                                    </p:animEffect>
                                  </p:childTnLst>
                                  <p:subTnLst>
                                    <p:animClr clrSpc="rgb" dir="cw">
                                      <p:cBhvr override="childStyle">
                                        <p:cTn dur="1" fill="hold" display="0" masterRel="nextClick" afterEffect="1"/>
                                        <p:tgtEl>
                                          <p:spTgt spid="34819">
                                            <p:txEl>
                                              <p:pRg st="0" end="0"/>
                                            </p:txEl>
                                          </p:spTgt>
                                        </p:tgtEl>
                                        <p:attrNameLst>
                                          <p:attrName>ppt_c</p:attrName>
                                        </p:attrNameLst>
                                      </p:cBhvr>
                                      <p:to>
                                        <a:srgbClr val="FF505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818">
                                            <p:txEl>
                                              <p:pRg st="0" end="0"/>
                                            </p:txEl>
                                          </p:spTgt>
                                        </p:tgtEl>
                                        <p:attrNameLst>
                                          <p:attrName>style.visibility</p:attrName>
                                        </p:attrNameLst>
                                      </p:cBhvr>
                                      <p:to>
                                        <p:strVal val="visible"/>
                                      </p:to>
                                    </p:set>
                                    <p:animEffect transition="in" filter="box(out)">
                                      <p:cBhvr>
                                        <p:cTn id="12" dur="500"/>
                                        <p:tgtEl>
                                          <p:spTgt spid="348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4818">
                                            <p:txEl>
                                              <p:pRg st="2" end="2"/>
                                            </p:txEl>
                                          </p:spTgt>
                                        </p:tgtEl>
                                        <p:attrNameLst>
                                          <p:attrName>style.visibility</p:attrName>
                                        </p:attrNameLst>
                                      </p:cBhvr>
                                      <p:to>
                                        <p:strVal val="visible"/>
                                      </p:to>
                                    </p:set>
                                    <p:animEffect transition="in" filter="box(out)">
                                      <p:cBhvr>
                                        <p:cTn id="17" dur="500"/>
                                        <p:tgtEl>
                                          <p:spTgt spid="3481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4818">
                                            <p:txEl>
                                              <p:pRg st="4" end="4"/>
                                            </p:txEl>
                                          </p:spTgt>
                                        </p:tgtEl>
                                        <p:attrNameLst>
                                          <p:attrName>style.visibility</p:attrName>
                                        </p:attrNameLst>
                                      </p:cBhvr>
                                      <p:to>
                                        <p:strVal val="visible"/>
                                      </p:to>
                                    </p:set>
                                    <p:animEffect transition="in" filter="box(out)">
                                      <p:cBhvr>
                                        <p:cTn id="22" dur="500"/>
                                        <p:tgtEl>
                                          <p:spTgt spid="3481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4818">
                                            <p:txEl>
                                              <p:pRg st="6" end="6"/>
                                            </p:txEl>
                                          </p:spTgt>
                                        </p:tgtEl>
                                        <p:attrNameLst>
                                          <p:attrName>style.visibility</p:attrName>
                                        </p:attrNameLst>
                                      </p:cBhvr>
                                      <p:to>
                                        <p:strVal val="visible"/>
                                      </p:to>
                                    </p:set>
                                    <p:animEffect transition="in" filter="box(out)">
                                      <p:cBhvr>
                                        <p:cTn id="27" dur="500"/>
                                        <p:tgtEl>
                                          <p:spTgt spid="3481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4818">
                                            <p:txEl>
                                              <p:pRg st="8" end="8"/>
                                            </p:txEl>
                                          </p:spTgt>
                                        </p:tgtEl>
                                        <p:attrNameLst>
                                          <p:attrName>style.visibility</p:attrName>
                                        </p:attrNameLst>
                                      </p:cBhvr>
                                      <p:to>
                                        <p:strVal val="visible"/>
                                      </p:to>
                                    </p:set>
                                    <p:animEffect transition="in" filter="box(out)">
                                      <p:cBhvr>
                                        <p:cTn id="32" dur="500"/>
                                        <p:tgtEl>
                                          <p:spTgt spid="34818">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4818">
                                            <p:txEl>
                                              <p:pRg st="10" end="10"/>
                                            </p:txEl>
                                          </p:spTgt>
                                        </p:tgtEl>
                                        <p:attrNameLst>
                                          <p:attrName>style.visibility</p:attrName>
                                        </p:attrNameLst>
                                      </p:cBhvr>
                                      <p:to>
                                        <p:strVal val="visible"/>
                                      </p:to>
                                    </p:set>
                                    <p:animEffect transition="in" filter="box(out)">
                                      <p:cBhvr>
                                        <p:cTn id="37" dur="500"/>
                                        <p:tgtEl>
                                          <p:spTgt spid="34818">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4818">
                                            <p:txEl>
                                              <p:pRg st="12" end="12"/>
                                            </p:txEl>
                                          </p:spTgt>
                                        </p:tgtEl>
                                        <p:attrNameLst>
                                          <p:attrName>style.visibility</p:attrName>
                                        </p:attrNameLst>
                                      </p:cBhvr>
                                      <p:to>
                                        <p:strVal val="visible"/>
                                      </p:to>
                                    </p:set>
                                    <p:animEffect transition="in" filter="box(out)">
                                      <p:cBhvr>
                                        <p:cTn id="42" dur="500"/>
                                        <p:tgtEl>
                                          <p:spTgt spid="3481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bldLvl="5" autoUpdateAnimBg="0"/>
      <p:bldP spid="3481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z="3800" b="1" i="1" smtClean="0">
                <a:solidFill>
                  <a:srgbClr val="FF0000"/>
                </a:solidFill>
                <a:latin typeface="Tekton" pitchFamily="34" charset="0"/>
              </a:rPr>
              <a:t>Something to think about……</a:t>
            </a:r>
          </a:p>
        </p:txBody>
      </p:sp>
      <p:sp>
        <p:nvSpPr>
          <p:cNvPr id="75779" name="Rectangle 3"/>
          <p:cNvSpPr>
            <a:spLocks noGrp="1" noChangeArrowheads="1"/>
          </p:cNvSpPr>
          <p:nvPr>
            <p:ph type="body" idx="1"/>
          </p:nvPr>
        </p:nvSpPr>
        <p:spPr>
          <a:xfrm>
            <a:off x="685800" y="1676400"/>
            <a:ext cx="7772400" cy="3733800"/>
          </a:xfrm>
        </p:spPr>
        <p:txBody>
          <a:bodyPr/>
          <a:lstStyle/>
          <a:p>
            <a:pPr eaLnBrk="1" hangingPunct="1">
              <a:lnSpc>
                <a:spcPct val="90000"/>
              </a:lnSpc>
              <a:buFont typeface="Wingdings" panose="05000000000000000000" pitchFamily="2" charset="2"/>
              <a:buNone/>
              <a:defRPr/>
            </a:pPr>
            <a:r>
              <a:rPr lang="en-US" sz="2800" b="1" dirty="0" smtClean="0">
                <a:solidFill>
                  <a:srgbClr val="0000FF"/>
                </a:solidFill>
                <a:latin typeface="Eras Demi ITC" pitchFamily="34" charset="0"/>
              </a:rPr>
              <a:t>Every time you use the </a:t>
            </a:r>
          </a:p>
          <a:p>
            <a:pPr eaLnBrk="1" hangingPunct="1">
              <a:lnSpc>
                <a:spcPct val="90000"/>
              </a:lnSpc>
              <a:buFont typeface="Wingdings" panose="05000000000000000000" pitchFamily="2" charset="2"/>
              <a:buNone/>
              <a:defRPr/>
            </a:pPr>
            <a:r>
              <a:rPr lang="en-US" sz="2800" b="1" dirty="0" smtClean="0">
                <a:solidFill>
                  <a:srgbClr val="0000FF"/>
                </a:solidFill>
                <a:latin typeface="Eras Demi ITC" pitchFamily="34" charset="0"/>
              </a:rPr>
              <a:t>oxy-acetylene or oxy-fuel gas equipment , </a:t>
            </a:r>
          </a:p>
          <a:p>
            <a:pPr eaLnBrk="1" hangingPunct="1">
              <a:lnSpc>
                <a:spcPct val="90000"/>
              </a:lnSpc>
              <a:buFont typeface="Wingdings" panose="05000000000000000000" pitchFamily="2" charset="2"/>
              <a:buNone/>
              <a:defRPr/>
            </a:pPr>
            <a:r>
              <a:rPr lang="en-US" sz="2800" b="1" dirty="0" smtClean="0">
                <a:solidFill>
                  <a:srgbClr val="0000FF"/>
                </a:solidFill>
                <a:latin typeface="Eras Demi ITC" pitchFamily="34" charset="0"/>
              </a:rPr>
              <a:t>if safety guidelines</a:t>
            </a:r>
          </a:p>
          <a:p>
            <a:pPr eaLnBrk="1" hangingPunct="1">
              <a:lnSpc>
                <a:spcPct val="90000"/>
              </a:lnSpc>
              <a:buFont typeface="Wingdings" panose="05000000000000000000" pitchFamily="2" charset="2"/>
              <a:buNone/>
              <a:defRPr/>
            </a:pPr>
            <a:r>
              <a:rPr lang="en-US" sz="2800" b="1" dirty="0" smtClean="0">
                <a:solidFill>
                  <a:srgbClr val="0000FF"/>
                </a:solidFill>
                <a:latin typeface="Eras Demi ITC" pitchFamily="34" charset="0"/>
              </a:rPr>
              <a:t>are not followed, it would </a:t>
            </a:r>
          </a:p>
          <a:p>
            <a:pPr eaLnBrk="1" hangingPunct="1">
              <a:lnSpc>
                <a:spcPct val="90000"/>
              </a:lnSpc>
              <a:buFont typeface="Wingdings" panose="05000000000000000000" pitchFamily="2" charset="2"/>
              <a:buNone/>
              <a:defRPr/>
            </a:pPr>
            <a:r>
              <a:rPr lang="en-US" sz="2800" b="1" dirty="0" smtClean="0">
                <a:solidFill>
                  <a:srgbClr val="0000FF"/>
                </a:solidFill>
                <a:latin typeface="Eras Demi ITC" pitchFamily="34" charset="0"/>
              </a:rPr>
              <a:t>be the same as handling</a:t>
            </a:r>
          </a:p>
          <a:p>
            <a:pPr eaLnBrk="1" hangingPunct="1">
              <a:lnSpc>
                <a:spcPct val="90000"/>
              </a:lnSpc>
              <a:buFont typeface="Wingdings" panose="05000000000000000000" pitchFamily="2" charset="2"/>
              <a:buNone/>
              <a:defRPr/>
            </a:pPr>
            <a:r>
              <a:rPr lang="en-US" sz="2800" b="1" dirty="0" smtClean="0">
                <a:solidFill>
                  <a:srgbClr val="0000FF"/>
                </a:solidFill>
                <a:latin typeface="Eras Demi ITC" pitchFamily="34" charset="0"/>
              </a:rPr>
              <a:t>TNT ready to go </a:t>
            </a:r>
          </a:p>
          <a:p>
            <a:pPr eaLnBrk="1" hangingPunct="1">
              <a:lnSpc>
                <a:spcPct val="90000"/>
              </a:lnSpc>
              <a:buFont typeface="Wingdings" panose="05000000000000000000" pitchFamily="2" charset="2"/>
              <a:buNone/>
              <a:defRPr/>
            </a:pPr>
            <a:r>
              <a:rPr lang="en-US" sz="2800" b="1" dirty="0" smtClean="0">
                <a:solidFill>
                  <a:srgbClr val="0000FF"/>
                </a:solidFill>
                <a:latin typeface="Eras Demi ITC" pitchFamily="34" charset="0"/>
              </a:rPr>
              <a:t>off…….</a:t>
            </a:r>
          </a:p>
          <a:p>
            <a:pPr eaLnBrk="1" hangingPunct="1">
              <a:lnSpc>
                <a:spcPct val="90000"/>
              </a:lnSpc>
              <a:buFont typeface="Wingdings" panose="05000000000000000000" pitchFamily="2" charset="2"/>
              <a:buNone/>
              <a:defRPr/>
            </a:pPr>
            <a:r>
              <a:rPr lang="en-US" sz="2800" b="1" dirty="0" smtClean="0">
                <a:solidFill>
                  <a:srgbClr val="0000FF"/>
                </a:solidFill>
                <a:latin typeface="Eras Demi ITC" pitchFamily="34" charset="0"/>
              </a:rPr>
              <a:t>							</a:t>
            </a:r>
          </a:p>
        </p:txBody>
      </p:sp>
      <p:pic>
        <p:nvPicPr>
          <p:cNvPr id="75782" name="Picture 6" descr="an0079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5542" y="4572000"/>
            <a:ext cx="1573213"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Text Box 9"/>
          <p:cNvSpPr txBox="1">
            <a:spLocks noChangeArrowheads="1"/>
          </p:cNvSpPr>
          <p:nvPr/>
        </p:nvSpPr>
        <p:spPr bwMode="auto">
          <a:xfrm>
            <a:off x="4648200" y="5334000"/>
            <a:ext cx="411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r>
              <a:rPr lang="en-US" altLang="en-US" sz="2400" b="1" dirty="0">
                <a:latin typeface="Tekton" pitchFamily="34" charset="0"/>
              </a:rPr>
              <a:t>Now let’s talk about </a:t>
            </a:r>
            <a:r>
              <a:rPr lang="en-US" altLang="en-US" sz="2400" b="1" dirty="0" smtClean="0">
                <a:latin typeface="Tekton" pitchFamily="34" charset="0"/>
              </a:rPr>
              <a:t>other gases</a:t>
            </a:r>
            <a:endParaRPr lang="en-US" altLang="en-US" sz="2400" b="1" dirty="0">
              <a:latin typeface="Tekton" pitchFamily="34" charset="0"/>
            </a:endParaRPr>
          </a:p>
        </p:txBody>
      </p:sp>
      <p:pic>
        <p:nvPicPr>
          <p:cNvPr id="15366" name="Picture 22" descr="nuclear.gif (31956 byt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905000"/>
            <a:ext cx="25622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623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5782"/>
                                        </p:tgtEl>
                                        <p:attrNameLst>
                                          <p:attrName>style.visibility</p:attrName>
                                        </p:attrNameLst>
                                      </p:cBhvr>
                                      <p:to>
                                        <p:strVal val="visible"/>
                                      </p:to>
                                    </p:set>
                                    <p:anim calcmode="lin" valueType="num">
                                      <p:cBhvr additive="base">
                                        <p:cTn id="7" dur="500" fill="hold"/>
                                        <p:tgtEl>
                                          <p:spTgt spid="75782"/>
                                        </p:tgtEl>
                                        <p:attrNameLst>
                                          <p:attrName>ppt_x</p:attrName>
                                        </p:attrNameLst>
                                      </p:cBhvr>
                                      <p:tavLst>
                                        <p:tav tm="0">
                                          <p:val>
                                            <p:strVal val="0-#ppt_w/2"/>
                                          </p:val>
                                        </p:tav>
                                        <p:tav tm="100000">
                                          <p:val>
                                            <p:strVal val="#ppt_x"/>
                                          </p:val>
                                        </p:tav>
                                      </p:tavLst>
                                    </p:anim>
                                    <p:anim calcmode="lin" valueType="num">
                                      <p:cBhvr additive="base">
                                        <p:cTn id="8" dur="500" fill="hold"/>
                                        <p:tgtEl>
                                          <p:spTgt spid="757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85"/>
                                        </p:tgtEl>
                                        <p:attrNameLst>
                                          <p:attrName>style.visibility</p:attrName>
                                        </p:attrNameLst>
                                      </p:cBhvr>
                                      <p:to>
                                        <p:strVal val="visible"/>
                                      </p:to>
                                    </p:set>
                                    <p:anim calcmode="lin" valueType="num">
                                      <p:cBhvr additive="base">
                                        <p:cTn id="13" dur="500" fill="hold"/>
                                        <p:tgtEl>
                                          <p:spTgt spid="75785"/>
                                        </p:tgtEl>
                                        <p:attrNameLst>
                                          <p:attrName>ppt_x</p:attrName>
                                        </p:attrNameLst>
                                      </p:cBhvr>
                                      <p:tavLst>
                                        <p:tav tm="0">
                                          <p:val>
                                            <p:strVal val="0-#ppt_w/2"/>
                                          </p:val>
                                        </p:tav>
                                        <p:tav tm="100000">
                                          <p:val>
                                            <p:strVal val="#ppt_x"/>
                                          </p:val>
                                        </p:tav>
                                      </p:tavLst>
                                    </p:anim>
                                    <p:anim calcmode="lin" valueType="num">
                                      <p:cBhvr additive="base">
                                        <p:cTn id="14" dur="500" fill="hold"/>
                                        <p:tgtEl>
                                          <p:spTgt spid="757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z="3800" smtClean="0"/>
              <a:t>Opportunity to Improve Safety and Productivity</a:t>
            </a:r>
            <a:endParaRPr lang="en-US" smtClean="0"/>
          </a:p>
        </p:txBody>
      </p:sp>
      <p:sp>
        <p:nvSpPr>
          <p:cNvPr id="93187" name="Rectangle 3"/>
          <p:cNvSpPr>
            <a:spLocks noGrp="1" noChangeArrowheads="1"/>
          </p:cNvSpPr>
          <p:nvPr>
            <p:ph type="body" sz="half" idx="1"/>
          </p:nvPr>
        </p:nvSpPr>
        <p:spPr>
          <a:xfrm>
            <a:off x="251520" y="1628800"/>
            <a:ext cx="3456384" cy="4530725"/>
          </a:xfrm>
        </p:spPr>
        <p:txBody>
          <a:bodyPr/>
          <a:lstStyle/>
          <a:p>
            <a:pPr marL="0" indent="0" eaLnBrk="1" hangingPunct="1">
              <a:buNone/>
              <a:defRPr/>
            </a:pPr>
            <a:r>
              <a:rPr lang="en-US" sz="3600" dirty="0" smtClean="0"/>
              <a:t>Only 5% of Torches &amp; Regulators are Equipped with Flashback Arrestors </a:t>
            </a:r>
            <a:endParaRPr lang="en-US" sz="4000" dirty="0" smtClean="0"/>
          </a:p>
          <a:p>
            <a:pPr eaLnBrk="1" hangingPunct="1">
              <a:defRPr/>
            </a:pPr>
            <a:endParaRPr lang="en-US" sz="4000" dirty="0" smtClean="0"/>
          </a:p>
        </p:txBody>
      </p:sp>
      <p:pic>
        <p:nvPicPr>
          <p:cNvPr id="17412" name="Picture 4" descr="Bulldog-act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988840"/>
            <a:ext cx="4648200" cy="348932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256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2" name="Rectangle 8"/>
          <p:cNvSpPr>
            <a:spLocks noChangeArrowheads="1"/>
          </p:cNvSpPr>
          <p:nvPr/>
        </p:nvSpPr>
        <p:spPr bwMode="auto">
          <a:xfrm>
            <a:off x="990600" y="304800"/>
            <a:ext cx="7772400" cy="1143000"/>
          </a:xfrm>
          <a:prstGeom prst="rect">
            <a:avLst/>
          </a:prstGeom>
          <a:noFill/>
          <a:ln w="9525">
            <a:noFill/>
            <a:miter lim="800000"/>
            <a:headEnd/>
            <a:tailEnd/>
          </a:ln>
          <a:effectLst/>
        </p:spPr>
        <p:txBody>
          <a:bodyPr anchor="ctr"/>
          <a:lstStyle/>
          <a:p>
            <a:pPr algn="ctr" eaLnBrk="1" hangingPunct="1">
              <a:defRPr/>
            </a:pPr>
            <a:endParaRPr lang="en-US" sz="3400" dirty="0">
              <a:solidFill>
                <a:schemeClr val="bg1"/>
              </a:solidFill>
              <a:effectLst>
                <a:outerShdw blurRad="38100" dist="38100" dir="2700000" algn="tl">
                  <a:srgbClr val="000000"/>
                </a:outerShdw>
              </a:effectLst>
              <a:latin typeface="Tahoma" charset="0"/>
            </a:endParaRPr>
          </a:p>
        </p:txBody>
      </p:sp>
      <p:sp>
        <p:nvSpPr>
          <p:cNvPr id="88073" name="Rectangle 9"/>
          <p:cNvSpPr>
            <a:spLocks noChangeArrowheads="1"/>
          </p:cNvSpPr>
          <p:nvPr/>
        </p:nvSpPr>
        <p:spPr bwMode="auto">
          <a:xfrm>
            <a:off x="1187624" y="2420888"/>
            <a:ext cx="6781800" cy="3124200"/>
          </a:xfrm>
          <a:prstGeom prst="rect">
            <a:avLst/>
          </a:prstGeom>
          <a:noFill/>
          <a:ln w="9525">
            <a:noFill/>
            <a:miter lim="800000"/>
            <a:headEnd/>
            <a:tailEnd/>
          </a:ln>
          <a:effectLst/>
        </p:spPr>
        <p:txBody>
          <a:bodyPr/>
          <a:lstStyle/>
          <a:p>
            <a:pPr eaLnBrk="1" hangingPunct="1">
              <a:lnSpc>
                <a:spcPct val="90000"/>
              </a:lnSpc>
              <a:spcBef>
                <a:spcPct val="20000"/>
              </a:spcBef>
              <a:buClr>
                <a:schemeClr val="hlink"/>
              </a:buClr>
              <a:buSzPct val="80000"/>
              <a:defRPr/>
            </a:pPr>
            <a:r>
              <a:rPr lang="en-US" sz="3600" dirty="0">
                <a:effectLst>
                  <a:outerShdw blurRad="38100" dist="38100" dir="2700000" algn="tl">
                    <a:srgbClr val="000000"/>
                  </a:outerShdw>
                </a:effectLst>
                <a:latin typeface="Tahoma" charset="0"/>
              </a:rPr>
              <a:t>Seminar available at your location</a:t>
            </a:r>
          </a:p>
          <a:p>
            <a:pPr eaLnBrk="1" hangingPunct="1">
              <a:lnSpc>
                <a:spcPct val="90000"/>
              </a:lnSpc>
              <a:spcBef>
                <a:spcPct val="20000"/>
              </a:spcBef>
              <a:buClr>
                <a:schemeClr val="hlink"/>
              </a:buClr>
              <a:buSzPct val="80000"/>
              <a:defRPr/>
            </a:pPr>
            <a:r>
              <a:rPr lang="en-US" sz="3600" dirty="0">
                <a:effectLst>
                  <a:outerShdw blurRad="38100" dist="38100" dir="2700000" algn="tl">
                    <a:srgbClr val="000000"/>
                  </a:outerShdw>
                </a:effectLst>
                <a:latin typeface="Tahoma" charset="0"/>
              </a:rPr>
              <a:t>Email </a:t>
            </a:r>
            <a:r>
              <a:rPr lang="en-US" sz="3600" dirty="0">
                <a:effectLst>
                  <a:outerShdw blurRad="38100" dist="38100" dir="2700000" algn="tl">
                    <a:srgbClr val="000000"/>
                  </a:outerShdw>
                </a:effectLst>
                <a:latin typeface="Tahoma" charset="0"/>
                <a:hlinkClick r:id="rId3"/>
              </a:rPr>
              <a:t>prevolinsky@oemeyer.com</a:t>
            </a:r>
            <a:r>
              <a:rPr lang="en-US" sz="3600" dirty="0">
                <a:effectLst>
                  <a:outerShdw blurRad="38100" dist="38100" dir="2700000" algn="tl">
                    <a:srgbClr val="000000"/>
                  </a:outerShdw>
                </a:effectLst>
                <a:latin typeface="Tahoma" charset="0"/>
              </a:rPr>
              <a:t> for info.</a:t>
            </a:r>
          </a:p>
          <a:p>
            <a:pPr marL="342900" indent="-342900" eaLnBrk="1" hangingPunct="1">
              <a:lnSpc>
                <a:spcPct val="90000"/>
              </a:lnSpc>
              <a:spcBef>
                <a:spcPct val="20000"/>
              </a:spcBef>
              <a:buClr>
                <a:schemeClr val="hlink"/>
              </a:buClr>
              <a:buSzPct val="80000"/>
              <a:buFont typeface="Wingdings" pitchFamily="2" charset="2"/>
              <a:buChar char="l"/>
              <a:defRPr/>
            </a:pPr>
            <a:endParaRPr lang="en-US" sz="3600" dirty="0">
              <a:solidFill>
                <a:schemeClr val="bg1"/>
              </a:solidFill>
              <a:effectLst>
                <a:outerShdw blurRad="38100" dist="38100" dir="2700000" algn="tl">
                  <a:srgbClr val="000000"/>
                </a:outerShdw>
              </a:effectLst>
              <a:latin typeface="Tahoma" charset="0"/>
            </a:endParaRPr>
          </a:p>
        </p:txBody>
      </p:sp>
      <p:pic>
        <p:nvPicPr>
          <p:cNvPr id="7175" name="Picture 2" descr="O.E. Meyer 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20296"/>
            <a:ext cx="32416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1"/>
          <p:cNvSpPr txBox="1">
            <a:spLocks noChangeArrowheads="1"/>
          </p:cNvSpPr>
          <p:nvPr/>
        </p:nvSpPr>
        <p:spPr bwMode="auto">
          <a:xfrm>
            <a:off x="4071392" y="1380746"/>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r>
              <a:rPr lang="en-US" altLang="en-US" sz="1400"/>
              <a:t>Garfield Heights, OH</a:t>
            </a:r>
          </a:p>
        </p:txBody>
      </p:sp>
    </p:spTree>
    <p:extLst>
      <p:ext uri="{BB962C8B-B14F-4D97-AF65-F5344CB8AC3E}">
        <p14:creationId xmlns:p14="http://schemas.microsoft.com/office/powerpoint/2010/main" val="1389029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73">
                                            <p:txEl>
                                              <p:pRg st="0" end="0"/>
                                            </p:txEl>
                                          </p:spTgt>
                                        </p:tgtEl>
                                        <p:attrNameLst>
                                          <p:attrName>style.visibility</p:attrName>
                                        </p:attrNameLst>
                                      </p:cBhvr>
                                      <p:to>
                                        <p:strVal val="visible"/>
                                      </p:to>
                                    </p:set>
                                    <p:anim calcmode="lin" valueType="num">
                                      <p:cBhvr additive="base">
                                        <p:cTn id="7" dur="500" fill="hold"/>
                                        <p:tgtEl>
                                          <p:spTgt spid="880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7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8073">
                                            <p:txEl>
                                              <p:pRg st="1" end="1"/>
                                            </p:txEl>
                                          </p:spTgt>
                                        </p:tgtEl>
                                        <p:attrNameLst>
                                          <p:attrName>style.visibility</p:attrName>
                                        </p:attrNameLst>
                                      </p:cBhvr>
                                      <p:to>
                                        <p:strVal val="visible"/>
                                      </p:to>
                                    </p:set>
                                    <p:anim calcmode="lin" valueType="num">
                                      <p:cBhvr additive="base">
                                        <p:cTn id="11" dur="500" fill="hold"/>
                                        <p:tgtEl>
                                          <p:spTgt spid="8807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807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9448800" y="1752600"/>
            <a:ext cx="152400" cy="152400"/>
          </a:xfrm>
        </p:spPr>
        <p:txBody>
          <a:bodyPr/>
          <a:lstStyle/>
          <a:p>
            <a:pPr eaLnBrk="1" hangingPunct="1">
              <a:defRPr/>
            </a:pPr>
            <a:endParaRPr lang="en-US" sz="3800" smtClean="0"/>
          </a:p>
        </p:txBody>
      </p:sp>
      <p:sp>
        <p:nvSpPr>
          <p:cNvPr id="105475" name="Rectangle 3"/>
          <p:cNvSpPr>
            <a:spLocks noGrp="1" noChangeArrowheads="1"/>
          </p:cNvSpPr>
          <p:nvPr>
            <p:ph type="body" idx="1"/>
          </p:nvPr>
        </p:nvSpPr>
        <p:spPr>
          <a:xfrm>
            <a:off x="12268200" y="6400800"/>
            <a:ext cx="3505200" cy="2057400"/>
          </a:xfrm>
        </p:spPr>
        <p:txBody>
          <a:bodyPr/>
          <a:lstStyle/>
          <a:p>
            <a:pPr eaLnBrk="1" hangingPunct="1">
              <a:buFont typeface="Wingdings" panose="05000000000000000000" pitchFamily="2" charset="2"/>
              <a:buNone/>
              <a:defRPr/>
            </a:pPr>
            <a:endParaRPr lang="en-US" smtClean="0"/>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16632"/>
            <a:ext cx="4680520" cy="596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03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sz="3800" smtClean="0"/>
              <a:t>Frequently Asked Questions</a:t>
            </a:r>
            <a:endParaRPr lang="en-US" smtClean="0"/>
          </a:p>
        </p:txBody>
      </p:sp>
      <p:sp>
        <p:nvSpPr>
          <p:cNvPr id="96259" name="Rectangle 3"/>
          <p:cNvSpPr>
            <a:spLocks noGrp="1" noChangeArrowheads="1"/>
          </p:cNvSpPr>
          <p:nvPr>
            <p:ph type="body" sz="half" idx="1"/>
          </p:nvPr>
        </p:nvSpPr>
        <p:spPr>
          <a:xfrm>
            <a:off x="4876800" y="1525587"/>
            <a:ext cx="3810000" cy="4114800"/>
          </a:xfrm>
        </p:spPr>
        <p:txBody>
          <a:bodyPr/>
          <a:lstStyle/>
          <a:p>
            <a:pPr eaLnBrk="1" hangingPunct="1">
              <a:defRPr/>
            </a:pPr>
            <a:r>
              <a:rPr lang="en-US" sz="3000" b="1" u="sng" dirty="0" smtClean="0"/>
              <a:t>Why</a:t>
            </a:r>
            <a:r>
              <a:rPr lang="en-US" sz="3000" b="1" dirty="0" smtClean="0"/>
              <a:t> do I need flashback arrestors?</a:t>
            </a:r>
          </a:p>
          <a:p>
            <a:pPr eaLnBrk="1" hangingPunct="1">
              <a:defRPr/>
            </a:pPr>
            <a:r>
              <a:rPr lang="en-US" sz="3000" b="1" u="sng" dirty="0" smtClean="0"/>
              <a:t>Why</a:t>
            </a:r>
            <a:r>
              <a:rPr lang="en-US" sz="3000" b="1" dirty="0" smtClean="0"/>
              <a:t> aren’t they built in to the torch or regulator?</a:t>
            </a:r>
          </a:p>
          <a:p>
            <a:pPr eaLnBrk="1" hangingPunct="1">
              <a:defRPr/>
            </a:pPr>
            <a:r>
              <a:rPr lang="en-US" sz="3000" b="1" u="sng" dirty="0" smtClean="0"/>
              <a:t>Why</a:t>
            </a:r>
            <a:r>
              <a:rPr lang="en-US" sz="3000" b="1" dirty="0" smtClean="0"/>
              <a:t> aren’t they required by OSHA?</a:t>
            </a:r>
            <a:endParaRPr lang="en-US" sz="3200" b="1" dirty="0" smtClean="0"/>
          </a:p>
        </p:txBody>
      </p:sp>
      <p:pic>
        <p:nvPicPr>
          <p:cNvPr id="72708" name="Picture 4" descr="Bulldog-act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42672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64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228600"/>
            <a:ext cx="7772400" cy="762000"/>
          </a:xfrm>
          <a:prstGeom prst="rect">
            <a:avLst/>
          </a:prstGeom>
        </p:spPr>
        <p:txBody>
          <a:bodyPr/>
          <a:lstStyle/>
          <a:p>
            <a:pPr eaLnBrk="1" hangingPunct="1">
              <a:defRPr/>
            </a:pPr>
            <a:r>
              <a:rPr lang="en-US" sz="3600" b="1"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What is acetylene</a:t>
            </a:r>
          </a:p>
        </p:txBody>
      </p:sp>
      <p:sp>
        <p:nvSpPr>
          <p:cNvPr id="7171" name="Rectangle 3"/>
          <p:cNvSpPr>
            <a:spLocks noGrp="1" noChangeArrowheads="1"/>
          </p:cNvSpPr>
          <p:nvPr>
            <p:ph type="body" idx="4294967295"/>
          </p:nvPr>
        </p:nvSpPr>
        <p:spPr>
          <a:xfrm>
            <a:off x="685800" y="990600"/>
            <a:ext cx="7772400" cy="4114800"/>
          </a:xfrm>
          <a:prstGeom prst="rect">
            <a:avLst/>
          </a:prstGeom>
        </p:spPr>
        <p:txBody>
          <a:bodyPr/>
          <a:lstStyle/>
          <a:p>
            <a:pPr eaLnBrk="1" hangingPunct="1">
              <a:lnSpc>
                <a:spcPct val="90000"/>
              </a:lnSpc>
              <a:defRPr/>
            </a:pPr>
            <a:r>
              <a:rPr lang="en-US" sz="2000" b="1" dirty="0" smtClean="0">
                <a:latin typeface="Arial Black" pitchFamily="34" charset="0"/>
              </a:rPr>
              <a:t>Acetylene is a compound of Hydrogen and Carbon (C</a:t>
            </a:r>
            <a:r>
              <a:rPr lang="en-US" sz="2000" b="1" baseline="-25000" dirty="0" smtClean="0">
                <a:latin typeface="Arial Black" pitchFamily="34" charset="0"/>
              </a:rPr>
              <a:t>2</a:t>
            </a:r>
            <a:r>
              <a:rPr lang="en-US" sz="2000" b="1" dirty="0" smtClean="0">
                <a:latin typeface="Arial Black" pitchFamily="34" charset="0"/>
              </a:rPr>
              <a:t>H</a:t>
            </a:r>
            <a:r>
              <a:rPr lang="en-US" sz="2000" b="1" baseline="-25000" dirty="0" smtClean="0">
                <a:latin typeface="Arial Black" pitchFamily="34" charset="0"/>
              </a:rPr>
              <a:t>2</a:t>
            </a:r>
            <a:r>
              <a:rPr lang="en-US" sz="2000" b="1" dirty="0" smtClean="0">
                <a:latin typeface="Arial Black" pitchFamily="34" charset="0"/>
              </a:rPr>
              <a:t>) a member of the hydrocarbon gases</a:t>
            </a:r>
          </a:p>
          <a:p>
            <a:pPr eaLnBrk="1" hangingPunct="1">
              <a:lnSpc>
                <a:spcPct val="90000"/>
              </a:lnSpc>
              <a:defRPr/>
            </a:pPr>
            <a:r>
              <a:rPr lang="en-US" sz="2000" b="1" dirty="0" smtClean="0">
                <a:latin typeface="Arial Black" pitchFamily="34" charset="0"/>
              </a:rPr>
              <a:t>Explosive range is 3.0 to 93%</a:t>
            </a:r>
          </a:p>
          <a:p>
            <a:pPr eaLnBrk="1" hangingPunct="1">
              <a:lnSpc>
                <a:spcPct val="90000"/>
              </a:lnSpc>
              <a:defRPr/>
            </a:pPr>
            <a:r>
              <a:rPr lang="en-US" sz="2000" b="1" dirty="0" smtClean="0">
                <a:latin typeface="Arial Black" pitchFamily="34" charset="0"/>
              </a:rPr>
              <a:t>Needs only 10% of oxygen to ignite</a:t>
            </a:r>
          </a:p>
          <a:p>
            <a:pPr eaLnBrk="1" hangingPunct="1">
              <a:lnSpc>
                <a:spcPct val="90000"/>
              </a:lnSpc>
              <a:defRPr/>
            </a:pPr>
            <a:r>
              <a:rPr lang="en-US" sz="2000" b="1" dirty="0" smtClean="0">
                <a:latin typeface="Arial Black" pitchFamily="34" charset="0"/>
              </a:rPr>
              <a:t>Produced when calcium carbide is mixed with water</a:t>
            </a:r>
          </a:p>
          <a:p>
            <a:pPr eaLnBrk="1" hangingPunct="1">
              <a:lnSpc>
                <a:spcPct val="90000"/>
              </a:lnSpc>
              <a:defRPr/>
            </a:pPr>
            <a:r>
              <a:rPr lang="en-US" sz="2000" b="1" dirty="0" smtClean="0">
                <a:latin typeface="Arial Black" pitchFamily="34" charset="0"/>
              </a:rPr>
              <a:t>It is an unstable gas, will violently decompose when in a pure state above 15 psi</a:t>
            </a:r>
          </a:p>
          <a:p>
            <a:pPr eaLnBrk="1" hangingPunct="1">
              <a:lnSpc>
                <a:spcPct val="90000"/>
              </a:lnSpc>
              <a:defRPr/>
            </a:pPr>
            <a:r>
              <a:rPr lang="en-US" sz="2000" b="1" dirty="0" smtClean="0">
                <a:latin typeface="Arial Black" pitchFamily="34" charset="0"/>
              </a:rPr>
              <a:t>Has a burning temperature of 4,600</a:t>
            </a:r>
            <a:r>
              <a:rPr lang="en-US" sz="2000" b="1" baseline="30000" dirty="0" smtClean="0">
                <a:latin typeface="Arial Black" pitchFamily="34" charset="0"/>
              </a:rPr>
              <a:t>o </a:t>
            </a:r>
            <a:r>
              <a:rPr lang="en-US" sz="2000" b="1" dirty="0" smtClean="0">
                <a:latin typeface="Arial Black" pitchFamily="34" charset="0"/>
              </a:rPr>
              <a:t>F, 5,700</a:t>
            </a:r>
            <a:r>
              <a:rPr lang="en-US" sz="2000" b="1" baseline="30000" dirty="0" smtClean="0">
                <a:latin typeface="Arial Black" pitchFamily="34" charset="0"/>
              </a:rPr>
              <a:t>o </a:t>
            </a:r>
            <a:r>
              <a:rPr lang="en-US" sz="2000" b="1" dirty="0" smtClean="0">
                <a:latin typeface="Arial Black" pitchFamily="34" charset="0"/>
              </a:rPr>
              <a:t>F when burned with oxygen</a:t>
            </a:r>
          </a:p>
          <a:p>
            <a:pPr eaLnBrk="1" hangingPunct="1">
              <a:lnSpc>
                <a:spcPct val="90000"/>
              </a:lnSpc>
              <a:defRPr/>
            </a:pPr>
            <a:r>
              <a:rPr lang="en-US" sz="2000" b="1" dirty="0" smtClean="0">
                <a:latin typeface="Arial Black" pitchFamily="34" charset="0"/>
              </a:rPr>
              <a:t>Auto-ignition temperature is 763</a:t>
            </a:r>
            <a:r>
              <a:rPr lang="en-US" sz="2000" b="1" baseline="30000" dirty="0" smtClean="0">
                <a:latin typeface="Arial Black" pitchFamily="34" charset="0"/>
              </a:rPr>
              <a:t>o</a:t>
            </a:r>
            <a:r>
              <a:rPr lang="en-US" sz="2000" b="1" dirty="0" smtClean="0">
                <a:latin typeface="Arial Black" pitchFamily="34" charset="0"/>
              </a:rPr>
              <a:t> - 824</a:t>
            </a:r>
            <a:r>
              <a:rPr lang="en-US" sz="2000" b="1" baseline="30000" dirty="0" smtClean="0">
                <a:latin typeface="Arial Black" pitchFamily="34" charset="0"/>
              </a:rPr>
              <a:t>o</a:t>
            </a:r>
            <a:r>
              <a:rPr lang="en-US" sz="2000" b="1" dirty="0" smtClean="0">
                <a:latin typeface="Arial Black" pitchFamily="34" charset="0"/>
              </a:rPr>
              <a:t> F, this means if acetylene reaches 30 psi in a free state, it can explode by itself without a spark or flame being present</a:t>
            </a:r>
          </a:p>
          <a:p>
            <a:pPr eaLnBrk="1" hangingPunct="1">
              <a:lnSpc>
                <a:spcPct val="90000"/>
              </a:lnSpc>
              <a:defRPr/>
            </a:pPr>
            <a:r>
              <a:rPr lang="en-US" sz="2000" b="1" dirty="0" smtClean="0">
                <a:latin typeface="Arial Black" pitchFamily="34" charset="0"/>
              </a:rPr>
              <a:t>Remember, acetylene is a very dangerous gas</a:t>
            </a:r>
          </a:p>
        </p:txBody>
      </p:sp>
      <p:sp>
        <p:nvSpPr>
          <p:cNvPr id="29701" name="Rectangle 5"/>
          <p:cNvSpPr>
            <a:spLocks noChangeArrowheads="1"/>
          </p:cNvSpPr>
          <p:nvPr/>
        </p:nvSpPr>
        <p:spPr bwMode="auto">
          <a:xfrm>
            <a:off x="2803525" y="210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pic>
        <p:nvPicPr>
          <p:cNvPr id="29702" name="Picture 9" descr="trfaq2.gif (5507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10355"/>
            <a:ext cx="6096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15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0" end="0"/>
                                            </p:txEl>
                                          </p:spTgt>
                                        </p:tgtEl>
                                        <p:attrNameLst>
                                          <p:attrName>ppt_c</p:attrName>
                                        </p:attrNameLst>
                                      </p:cBhvr>
                                      <p:to>
                                        <a:schemeClr val="accent1"/>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1" end="1"/>
                                            </p:txEl>
                                          </p:spTgt>
                                        </p:tgtEl>
                                        <p:attrNameLst>
                                          <p:attrName>ppt_c</p:attrName>
                                        </p:attrNameLst>
                                      </p:cBhvr>
                                      <p:to>
                                        <a:schemeClr val="accent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2" end="2"/>
                                            </p:txEl>
                                          </p:spTgt>
                                        </p:tgtEl>
                                        <p:attrNameLst>
                                          <p:attrName>ppt_c</p:attrName>
                                        </p:attrNameLst>
                                      </p:cBhvr>
                                      <p:to>
                                        <a:schemeClr val="accent1"/>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4" end="4"/>
                                            </p:txEl>
                                          </p:spTgt>
                                        </p:tgtEl>
                                        <p:attrNameLst>
                                          <p:attrName>ppt_c</p:attrName>
                                        </p:attrNameLst>
                                      </p:cBhvr>
                                      <p:to>
                                        <a:schemeClr val="accent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5" end="5"/>
                                            </p:txEl>
                                          </p:spTgt>
                                        </p:tgtEl>
                                        <p:attrNameLst>
                                          <p:attrName>ppt_c</p:attrName>
                                        </p:attrNameLst>
                                      </p:cBhvr>
                                      <p:to>
                                        <a:schemeClr val="accent1"/>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17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6" end="6"/>
                                            </p:txEl>
                                          </p:spTgt>
                                        </p:tgtEl>
                                        <p:attrNameLst>
                                          <p:attrName>ppt_c</p:attrName>
                                        </p:attrNameLst>
                                      </p:cBhvr>
                                      <p:to>
                                        <a:schemeClr val="accent1"/>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17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P spid="7171" grpId="0" build="p" bldLvl="5"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152400"/>
            <a:ext cx="7772400" cy="762000"/>
          </a:xfrm>
        </p:spPr>
        <p:txBody>
          <a:bodyPr/>
          <a:lstStyle/>
          <a:p>
            <a:pPr eaLnBrk="1" hangingPunct="1">
              <a:defRPr/>
            </a:pPr>
            <a:r>
              <a:rPr lang="en-US" sz="2400" b="1"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Why doesn’t acetylene explode in the bottle</a:t>
            </a:r>
          </a:p>
        </p:txBody>
      </p:sp>
      <p:sp>
        <p:nvSpPr>
          <p:cNvPr id="70659" name="Rectangle 3"/>
          <p:cNvSpPr>
            <a:spLocks noGrp="1" noChangeArrowheads="1"/>
          </p:cNvSpPr>
          <p:nvPr>
            <p:ph type="body" idx="1"/>
          </p:nvPr>
        </p:nvSpPr>
        <p:spPr>
          <a:xfrm>
            <a:off x="228600" y="838200"/>
            <a:ext cx="8686800" cy="5638800"/>
          </a:xfrm>
        </p:spPr>
        <p:txBody>
          <a:bodyPr/>
          <a:lstStyle/>
          <a:p>
            <a:pPr eaLnBrk="1" hangingPunct="1">
              <a:lnSpc>
                <a:spcPct val="90000"/>
              </a:lnSpc>
              <a:defRPr/>
            </a:pPr>
            <a:endParaRPr lang="en-US" sz="2000" dirty="0" smtClean="0">
              <a:latin typeface="Arial Black" pitchFamily="34" charset="0"/>
            </a:endParaRPr>
          </a:p>
          <a:p>
            <a:pPr eaLnBrk="1" hangingPunct="1">
              <a:lnSpc>
                <a:spcPct val="90000"/>
              </a:lnSpc>
              <a:defRPr/>
            </a:pPr>
            <a:r>
              <a:rPr lang="en-US" sz="2000" b="1" dirty="0" smtClean="0">
                <a:latin typeface="Arial Black" pitchFamily="34" charset="0"/>
              </a:rPr>
              <a:t>Acetylene </a:t>
            </a:r>
            <a:r>
              <a:rPr lang="et-EE" sz="2000" b="1" dirty="0" smtClean="0">
                <a:latin typeface="Arial Black" pitchFamily="34" charset="0"/>
              </a:rPr>
              <a:t>burns in air readily</a:t>
            </a:r>
            <a:r>
              <a:rPr lang="en-US" sz="2000" b="1" dirty="0" smtClean="0">
                <a:latin typeface="Arial Black" pitchFamily="34" charset="0"/>
              </a:rPr>
              <a:t>, and is most safely hand- led/stored in cylinders filled with crushed firebrick wet with acetone. </a:t>
            </a:r>
          </a:p>
          <a:p>
            <a:pPr eaLnBrk="1" hangingPunct="1">
              <a:lnSpc>
                <a:spcPct val="90000"/>
              </a:lnSpc>
              <a:buFont typeface="Wingdings" panose="05000000000000000000" pitchFamily="2" charset="2"/>
              <a:buNone/>
              <a:defRPr/>
            </a:pPr>
            <a:endParaRPr lang="en-US" sz="2000" b="1" dirty="0" smtClean="0">
              <a:latin typeface="Arial Black" pitchFamily="34" charset="0"/>
            </a:endParaRPr>
          </a:p>
          <a:p>
            <a:pPr eaLnBrk="1" hangingPunct="1">
              <a:lnSpc>
                <a:spcPct val="90000"/>
              </a:lnSpc>
              <a:defRPr/>
            </a:pPr>
            <a:r>
              <a:rPr lang="en-US" sz="2000" b="1" dirty="0" smtClean="0">
                <a:latin typeface="Arial Black" pitchFamily="34" charset="0"/>
              </a:rPr>
              <a:t>Acetylene happens to dissolve readily into acetone, and the dissolved gas is no longer in contact with gaseous O</a:t>
            </a:r>
            <a:r>
              <a:rPr lang="en-US" sz="2000" b="1" baseline="-25000" dirty="0" smtClean="0">
                <a:latin typeface="Arial Black" pitchFamily="34" charset="0"/>
              </a:rPr>
              <a:t>2</a:t>
            </a:r>
            <a:r>
              <a:rPr lang="en-US" sz="2000" b="1" dirty="0" smtClean="0">
                <a:latin typeface="Arial Black" pitchFamily="34" charset="0"/>
              </a:rPr>
              <a:t> (which does not tend to dissolve in acetone) and therefore is not as prone to </a:t>
            </a:r>
            <a:r>
              <a:rPr lang="nl-BE" sz="2000" b="1" dirty="0" smtClean="0">
                <a:latin typeface="Arial Black" pitchFamily="34" charset="0"/>
              </a:rPr>
              <a:t>decomposition by O</a:t>
            </a:r>
            <a:r>
              <a:rPr lang="nl-BE" sz="2000" b="1" baseline="-25000" dirty="0" smtClean="0">
                <a:latin typeface="Arial Black" pitchFamily="34" charset="0"/>
              </a:rPr>
              <a:t>2</a:t>
            </a:r>
            <a:r>
              <a:rPr lang="nl-BE" sz="2000" b="1" dirty="0" smtClean="0">
                <a:latin typeface="Arial Black" pitchFamily="34" charset="0"/>
              </a:rPr>
              <a:t>. </a:t>
            </a:r>
          </a:p>
          <a:p>
            <a:pPr eaLnBrk="1" hangingPunct="1">
              <a:lnSpc>
                <a:spcPct val="90000"/>
              </a:lnSpc>
              <a:buFont typeface="Wingdings" panose="05000000000000000000" pitchFamily="2" charset="2"/>
              <a:buNone/>
              <a:defRPr/>
            </a:pPr>
            <a:endParaRPr lang="nl-BE" sz="2000" b="1" dirty="0" smtClean="0">
              <a:latin typeface="Arial Black" pitchFamily="34" charset="0"/>
            </a:endParaRPr>
          </a:p>
          <a:p>
            <a:pPr eaLnBrk="1" hangingPunct="1">
              <a:lnSpc>
                <a:spcPct val="90000"/>
              </a:lnSpc>
              <a:defRPr/>
            </a:pPr>
            <a:r>
              <a:rPr lang="en-US" sz="2000" b="1" dirty="0" smtClean="0">
                <a:latin typeface="Arial Black" pitchFamily="34" charset="0"/>
              </a:rPr>
              <a:t>The firebrick also helps by minimizing the free volume of the cylinder, cooling and controlling any thermal decomposition before it gets out of control (each decomposition of acetylene gives off heat). </a:t>
            </a:r>
          </a:p>
          <a:p>
            <a:pPr eaLnBrk="1" hangingPunct="1">
              <a:lnSpc>
                <a:spcPct val="90000"/>
              </a:lnSpc>
              <a:defRPr/>
            </a:pPr>
            <a:endParaRPr lang="en-US" sz="2000" b="1" i="1" dirty="0" smtClean="0">
              <a:latin typeface="Arial" charset="0"/>
              <a:cs typeface="Arial" charset="0"/>
            </a:endParaRPr>
          </a:p>
          <a:p>
            <a:pPr eaLnBrk="1" hangingPunct="1">
              <a:lnSpc>
                <a:spcPct val="90000"/>
              </a:lnSpc>
              <a:defRPr/>
            </a:pPr>
            <a:r>
              <a:rPr lang="en-US" sz="2000" b="1" i="1" dirty="0" smtClean="0">
                <a:latin typeface="Arial" charset="0"/>
                <a:cs typeface="Arial" charset="0"/>
              </a:rPr>
              <a:t>Acetylene cylinders must, therefore, be refilled only by authorized gas distributors.  Acetylene cylinders must never be </a:t>
            </a:r>
            <a:r>
              <a:rPr lang="en-US" sz="2000" b="1" i="1" dirty="0" err="1" smtClean="0">
                <a:latin typeface="Arial" charset="0"/>
                <a:cs typeface="Arial" charset="0"/>
              </a:rPr>
              <a:t>transfilled</a:t>
            </a:r>
            <a:r>
              <a:rPr lang="en-US" sz="2000" b="1" i="1" dirty="0" smtClean="0">
                <a:latin typeface="Arial" charset="0"/>
                <a:cs typeface="Arial" charset="0"/>
              </a:rPr>
              <a:t>.</a:t>
            </a:r>
          </a:p>
          <a:p>
            <a:pPr algn="just" eaLnBrk="1" hangingPunct="1">
              <a:lnSpc>
                <a:spcPct val="90000"/>
              </a:lnSpc>
              <a:buFont typeface="Wingdings" panose="05000000000000000000" pitchFamily="2" charset="2"/>
              <a:buNone/>
              <a:defRPr/>
            </a:pPr>
            <a:endParaRPr lang="en-US" sz="2000" b="1" dirty="0" smtClean="0">
              <a:latin typeface="Arial Black" pitchFamily="34" charset="0"/>
            </a:endParaRPr>
          </a:p>
        </p:txBody>
      </p:sp>
      <p:pic>
        <p:nvPicPr>
          <p:cNvPr id="31749" name="Picture 6" descr="trfaq2.gif (5507 byt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0"/>
            <a:ext cx="6858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506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 calcmode="lin" valueType="num">
                                      <p:cBhvr additive="base">
                                        <p:cTn id="7" dur="500" fill="hold"/>
                                        <p:tgtEl>
                                          <p:spTgt spid="7065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3" end="3"/>
                                            </p:txEl>
                                          </p:spTgt>
                                        </p:tgtEl>
                                        <p:attrNameLst>
                                          <p:attrName>style.visibility</p:attrName>
                                        </p:attrNameLst>
                                      </p:cBhvr>
                                      <p:to>
                                        <p:strVal val="visible"/>
                                      </p:to>
                                    </p:set>
                                    <p:anim calcmode="lin" valueType="num">
                                      <p:cBhvr additive="base">
                                        <p:cTn id="13" dur="500" fill="hold"/>
                                        <p:tgtEl>
                                          <p:spTgt spid="70659">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59">
                                            <p:txEl>
                                              <p:pRg st="5" end="5"/>
                                            </p:txEl>
                                          </p:spTgt>
                                        </p:tgtEl>
                                        <p:attrNameLst>
                                          <p:attrName>style.visibility</p:attrName>
                                        </p:attrNameLst>
                                      </p:cBhvr>
                                      <p:to>
                                        <p:strVal val="visible"/>
                                      </p:to>
                                    </p:set>
                                    <p:anim calcmode="lin" valueType="num">
                                      <p:cBhvr additive="base">
                                        <p:cTn id="19" dur="500" fill="hold"/>
                                        <p:tgtEl>
                                          <p:spTgt spid="70659">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659">
                                            <p:txEl>
                                              <p:pRg st="7" end="7"/>
                                            </p:txEl>
                                          </p:spTgt>
                                        </p:tgtEl>
                                        <p:attrNameLst>
                                          <p:attrName>style.visibility</p:attrName>
                                        </p:attrNameLst>
                                      </p:cBhvr>
                                      <p:to>
                                        <p:strVal val="visible"/>
                                      </p:to>
                                    </p:set>
                                    <p:anim calcmode="lin" valueType="num">
                                      <p:cBhvr additive="base">
                                        <p:cTn id="25" dur="500" fill="hold"/>
                                        <p:tgtEl>
                                          <p:spTgt spid="70659">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065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609600" y="457200"/>
            <a:ext cx="7772400" cy="609600"/>
          </a:xfrm>
          <a:prstGeom prst="rect">
            <a:avLst/>
          </a:prstGeom>
        </p:spPr>
        <p:txBody>
          <a:bodyPr/>
          <a:lstStyle/>
          <a:p>
            <a:pPr eaLnBrk="1" hangingPunct="1">
              <a:defRPr/>
            </a:pPr>
            <a:r>
              <a:rPr lang="en-US" sz="2800" b="1"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How are acetylene bottles constructed</a:t>
            </a:r>
          </a:p>
        </p:txBody>
      </p:sp>
      <p:sp>
        <p:nvSpPr>
          <p:cNvPr id="35843" name="Rectangle 3"/>
          <p:cNvSpPr>
            <a:spLocks noGrp="1" noChangeArrowheads="1"/>
          </p:cNvSpPr>
          <p:nvPr>
            <p:ph type="body" idx="4294967295"/>
          </p:nvPr>
        </p:nvSpPr>
        <p:spPr>
          <a:xfrm>
            <a:off x="304800" y="1066800"/>
            <a:ext cx="7772400" cy="4114800"/>
          </a:xfrm>
          <a:prstGeom prst="rect">
            <a:avLst/>
          </a:prstGeom>
        </p:spPr>
        <p:txBody>
          <a:bodyPr/>
          <a:lstStyle/>
          <a:p>
            <a:pPr eaLnBrk="1" hangingPunct="1">
              <a:lnSpc>
                <a:spcPct val="90000"/>
              </a:lnSpc>
              <a:defRPr/>
            </a:pPr>
            <a:endParaRPr lang="en-US" sz="2400" b="1" smtClean="0">
              <a:latin typeface="Arial" charset="0"/>
            </a:endParaRPr>
          </a:p>
          <a:p>
            <a:pPr eaLnBrk="1" hangingPunct="1">
              <a:lnSpc>
                <a:spcPct val="90000"/>
              </a:lnSpc>
              <a:defRPr/>
            </a:pPr>
            <a:r>
              <a:rPr lang="en-US" sz="2000" smtClean="0">
                <a:solidFill>
                  <a:srgbClr val="0000FF"/>
                </a:solidFill>
                <a:latin typeface="Arial Black" pitchFamily="34" charset="0"/>
              </a:rPr>
              <a:t>Usually are steel construction</a:t>
            </a:r>
          </a:p>
          <a:p>
            <a:pPr eaLnBrk="1" hangingPunct="1">
              <a:lnSpc>
                <a:spcPct val="90000"/>
              </a:lnSpc>
              <a:defRPr/>
            </a:pPr>
            <a:r>
              <a:rPr lang="en-US" sz="2000" smtClean="0">
                <a:solidFill>
                  <a:srgbClr val="0000FF"/>
                </a:solidFill>
                <a:latin typeface="Arial Black" pitchFamily="34" charset="0"/>
              </a:rPr>
              <a:t>Filled with a porous material to allow the acetone to dissolve the acetylene, which makes it stable</a:t>
            </a:r>
          </a:p>
          <a:p>
            <a:pPr eaLnBrk="1" hangingPunct="1">
              <a:lnSpc>
                <a:spcPct val="90000"/>
              </a:lnSpc>
              <a:defRPr/>
            </a:pPr>
            <a:r>
              <a:rPr lang="en-US" sz="2000" smtClean="0">
                <a:solidFill>
                  <a:srgbClr val="0000FF"/>
                </a:solidFill>
                <a:latin typeface="Arial Black" pitchFamily="34" charset="0"/>
              </a:rPr>
              <a:t>Porous filler</a:t>
            </a:r>
            <a:r>
              <a:rPr lang="en-US" sz="2000" smtClean="0">
                <a:solidFill>
                  <a:srgbClr val="FF0000"/>
                </a:solidFill>
                <a:latin typeface="Arial Black" pitchFamily="34" charset="0"/>
              </a:rPr>
              <a:t>(8-10%),</a:t>
            </a:r>
            <a:r>
              <a:rPr lang="en-US" sz="2000" smtClean="0">
                <a:solidFill>
                  <a:srgbClr val="0000FF"/>
                </a:solidFill>
                <a:latin typeface="Arial Black" pitchFamily="34" charset="0"/>
              </a:rPr>
              <a:t> Acetone</a:t>
            </a:r>
            <a:r>
              <a:rPr lang="en-US" sz="2000" smtClean="0">
                <a:solidFill>
                  <a:srgbClr val="FF0000"/>
                </a:solidFill>
                <a:latin typeface="Arial Black" pitchFamily="34" charset="0"/>
              </a:rPr>
              <a:t>(42%)</a:t>
            </a:r>
          </a:p>
          <a:p>
            <a:pPr eaLnBrk="1" hangingPunct="1">
              <a:lnSpc>
                <a:spcPct val="90000"/>
              </a:lnSpc>
              <a:defRPr/>
            </a:pPr>
            <a:r>
              <a:rPr lang="en-US" sz="2000" smtClean="0">
                <a:solidFill>
                  <a:srgbClr val="0000FF"/>
                </a:solidFill>
                <a:latin typeface="Arial Black" pitchFamily="34" charset="0"/>
              </a:rPr>
              <a:t>Acetylene gas</a:t>
            </a:r>
            <a:r>
              <a:rPr lang="en-US" sz="2000" smtClean="0">
                <a:solidFill>
                  <a:srgbClr val="FF0000"/>
                </a:solidFill>
                <a:latin typeface="Arial Black" pitchFamily="34" charset="0"/>
              </a:rPr>
              <a:t>(36%),</a:t>
            </a:r>
            <a:r>
              <a:rPr lang="en-US" sz="2000" smtClean="0">
                <a:solidFill>
                  <a:srgbClr val="0000FF"/>
                </a:solidFill>
                <a:latin typeface="Arial Black" pitchFamily="34" charset="0"/>
              </a:rPr>
              <a:t> </a:t>
            </a:r>
          </a:p>
          <a:p>
            <a:pPr eaLnBrk="1" hangingPunct="1">
              <a:lnSpc>
                <a:spcPct val="90000"/>
              </a:lnSpc>
              <a:defRPr/>
            </a:pPr>
            <a:r>
              <a:rPr lang="en-US" sz="2000" smtClean="0">
                <a:solidFill>
                  <a:srgbClr val="0000FF"/>
                </a:solidFill>
                <a:latin typeface="Arial Black" pitchFamily="34" charset="0"/>
              </a:rPr>
              <a:t>Reserve volume-70</a:t>
            </a:r>
            <a:r>
              <a:rPr lang="en-US" sz="2000" baseline="30000" smtClean="0">
                <a:solidFill>
                  <a:srgbClr val="0000FF"/>
                </a:solidFill>
                <a:latin typeface="Arial Black" pitchFamily="34" charset="0"/>
              </a:rPr>
              <a:t>o </a:t>
            </a:r>
            <a:r>
              <a:rPr lang="en-US" sz="2000" smtClean="0">
                <a:solidFill>
                  <a:srgbClr val="0000FF"/>
                </a:solidFill>
                <a:latin typeface="Arial Black" pitchFamily="34" charset="0"/>
              </a:rPr>
              <a:t>F</a:t>
            </a:r>
            <a:r>
              <a:rPr lang="en-US" sz="2000" smtClean="0">
                <a:solidFill>
                  <a:srgbClr val="FF0000"/>
                </a:solidFill>
                <a:latin typeface="Arial Black" pitchFamily="34" charset="0"/>
              </a:rPr>
              <a:t>(10-12%)</a:t>
            </a:r>
          </a:p>
          <a:p>
            <a:pPr eaLnBrk="1" hangingPunct="1">
              <a:lnSpc>
                <a:spcPct val="90000"/>
              </a:lnSpc>
              <a:defRPr/>
            </a:pPr>
            <a:r>
              <a:rPr lang="en-US" sz="2000" smtClean="0">
                <a:solidFill>
                  <a:srgbClr val="0000FF"/>
                </a:solidFill>
                <a:latin typeface="Arial Black" pitchFamily="34" charset="0"/>
              </a:rPr>
              <a:t>Never allow a tank to go empty </a:t>
            </a:r>
          </a:p>
          <a:p>
            <a:pPr lvl="1" eaLnBrk="1" hangingPunct="1">
              <a:lnSpc>
                <a:spcPct val="90000"/>
              </a:lnSpc>
              <a:defRPr/>
            </a:pPr>
            <a:r>
              <a:rPr lang="en-US" sz="1800" smtClean="0">
                <a:solidFill>
                  <a:schemeClr val="tx2"/>
                </a:solidFill>
                <a:latin typeface="Arial Black" pitchFamily="34" charset="0"/>
              </a:rPr>
              <a:t>Oxygen may back pressure into the bottle</a:t>
            </a:r>
          </a:p>
          <a:p>
            <a:pPr eaLnBrk="1" hangingPunct="1">
              <a:lnSpc>
                <a:spcPct val="90000"/>
              </a:lnSpc>
              <a:defRPr/>
            </a:pPr>
            <a:r>
              <a:rPr lang="en-US" sz="2000" smtClean="0">
                <a:solidFill>
                  <a:srgbClr val="0000FF"/>
                </a:solidFill>
                <a:latin typeface="Arial Black" pitchFamily="34" charset="0"/>
              </a:rPr>
              <a:t>Comes in various sizes</a:t>
            </a:r>
          </a:p>
          <a:p>
            <a:pPr eaLnBrk="1" hangingPunct="1">
              <a:lnSpc>
                <a:spcPct val="90000"/>
              </a:lnSpc>
              <a:defRPr/>
            </a:pPr>
            <a:r>
              <a:rPr lang="en-US" sz="2000" smtClean="0">
                <a:solidFill>
                  <a:srgbClr val="0000FF"/>
                </a:solidFill>
                <a:latin typeface="Arial Black" pitchFamily="34" charset="0"/>
              </a:rPr>
              <a:t>Must always be stored upright </a:t>
            </a:r>
          </a:p>
          <a:p>
            <a:pPr lvl="1" eaLnBrk="1" hangingPunct="1">
              <a:lnSpc>
                <a:spcPct val="90000"/>
              </a:lnSpc>
              <a:defRPr/>
            </a:pPr>
            <a:r>
              <a:rPr lang="en-US" sz="1800" smtClean="0">
                <a:solidFill>
                  <a:schemeClr val="tx2"/>
                </a:solidFill>
                <a:latin typeface="Arial Black" pitchFamily="34" charset="0"/>
              </a:rPr>
              <a:t>This prevents the acetone and acetylene</a:t>
            </a:r>
          </a:p>
          <a:p>
            <a:pPr lvl="1" eaLnBrk="1" hangingPunct="1">
              <a:lnSpc>
                <a:spcPct val="90000"/>
              </a:lnSpc>
              <a:buFont typeface="Wingdings" panose="05000000000000000000" pitchFamily="2" charset="2"/>
              <a:buNone/>
              <a:defRPr/>
            </a:pPr>
            <a:r>
              <a:rPr lang="en-US" sz="1800" smtClean="0">
                <a:solidFill>
                  <a:schemeClr val="tx2"/>
                </a:solidFill>
                <a:latin typeface="Arial Black" pitchFamily="34" charset="0"/>
              </a:rPr>
              <a:t>	from separating</a:t>
            </a:r>
            <a:endParaRPr lang="en-US" sz="1800" smtClean="0">
              <a:solidFill>
                <a:srgbClr val="0000FF"/>
              </a:solidFill>
              <a:latin typeface="Arial Black" pitchFamily="34" charset="0"/>
            </a:endParaRPr>
          </a:p>
          <a:p>
            <a:pPr eaLnBrk="1" hangingPunct="1">
              <a:lnSpc>
                <a:spcPct val="90000"/>
              </a:lnSpc>
              <a:defRPr/>
            </a:pPr>
            <a:r>
              <a:rPr lang="en-US" sz="2000" smtClean="0">
                <a:solidFill>
                  <a:srgbClr val="0000FF"/>
                </a:solidFill>
                <a:latin typeface="Arial Black" pitchFamily="34" charset="0"/>
              </a:rPr>
              <a:t>Should not be stored below freezing</a:t>
            </a:r>
          </a:p>
          <a:p>
            <a:pPr lvl="1" eaLnBrk="1" hangingPunct="1">
              <a:lnSpc>
                <a:spcPct val="90000"/>
              </a:lnSpc>
              <a:defRPr/>
            </a:pPr>
            <a:r>
              <a:rPr lang="en-US" sz="1800" smtClean="0">
                <a:solidFill>
                  <a:schemeClr val="tx2"/>
                </a:solidFill>
                <a:latin typeface="Arial Black" pitchFamily="34" charset="0"/>
              </a:rPr>
              <a:t>Acetone may come out instead of acetylene</a:t>
            </a:r>
          </a:p>
          <a:p>
            <a:pPr lvl="1" eaLnBrk="1" hangingPunct="1">
              <a:lnSpc>
                <a:spcPct val="90000"/>
              </a:lnSpc>
              <a:buFont typeface="Wingdings" panose="05000000000000000000" pitchFamily="2" charset="2"/>
              <a:buNone/>
              <a:defRPr/>
            </a:pPr>
            <a:r>
              <a:rPr lang="en-US" sz="1800" smtClean="0">
                <a:solidFill>
                  <a:schemeClr val="tx2"/>
                </a:solidFill>
                <a:latin typeface="Arial Black" pitchFamily="34" charset="0"/>
              </a:rPr>
              <a:t>	and may clog the regulators</a:t>
            </a:r>
          </a:p>
        </p:txBody>
      </p:sp>
      <p:sp>
        <p:nvSpPr>
          <p:cNvPr id="35844" name="Text Box 4"/>
          <p:cNvSpPr txBox="1">
            <a:spLocks noChangeArrowheads="1"/>
          </p:cNvSpPr>
          <p:nvPr/>
        </p:nvSpPr>
        <p:spPr bwMode="auto">
          <a:xfrm>
            <a:off x="6629400" y="49530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endParaRPr lang="en-US" altLang="en-US" sz="2400">
              <a:latin typeface="Times New Roman" panose="02020603050405020304" pitchFamily="18" charset="0"/>
            </a:endParaRPr>
          </a:p>
        </p:txBody>
      </p:sp>
      <p:pic>
        <p:nvPicPr>
          <p:cNvPr id="35845" name="Picture 5" descr="CYL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286000"/>
            <a:ext cx="12954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1" descr="trfaq2.gif (5507 byt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66789" y="356588"/>
            <a:ext cx="6858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885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additive="base">
                                        <p:cTn id="7" dur="500" fill="hold"/>
                                        <p:tgtEl>
                                          <p:spTgt spid="35845"/>
                                        </p:tgtEl>
                                        <p:attrNameLst>
                                          <p:attrName>ppt_x</p:attrName>
                                        </p:attrNameLst>
                                      </p:cBhvr>
                                      <p:tavLst>
                                        <p:tav tm="0">
                                          <p:val>
                                            <p:strVal val="0-#ppt_w/2"/>
                                          </p:val>
                                        </p:tav>
                                        <p:tav tm="100000">
                                          <p:val>
                                            <p:strVal val="#ppt_x"/>
                                          </p:val>
                                        </p:tav>
                                      </p:tavLst>
                                    </p:anim>
                                    <p:anim calcmode="lin" valueType="num">
                                      <p:cBhvr additive="base">
                                        <p:cTn id="8"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35844"/>
                                        </p:tgtEl>
                                        <p:attrNameLst>
                                          <p:attrName>style.visibility</p:attrName>
                                        </p:attrNameLst>
                                      </p:cBhvr>
                                      <p:to>
                                        <p:strVal val="visible"/>
                                      </p:to>
                                    </p:set>
                                    <p:anim calcmode="lin" valueType="num">
                                      <p:cBhvr additive="base">
                                        <p:cTn id="13" dur="500" fill="hold"/>
                                        <p:tgtEl>
                                          <p:spTgt spid="35844"/>
                                        </p:tgtEl>
                                        <p:attrNameLst>
                                          <p:attrName>ppt_x</p:attrName>
                                        </p:attrNameLst>
                                      </p:cBhvr>
                                      <p:tavLst>
                                        <p:tav tm="0">
                                          <p:val>
                                            <p:strVal val="0-#ppt_w/2"/>
                                          </p:val>
                                        </p:tav>
                                        <p:tav tm="100000">
                                          <p:val>
                                            <p:strVal val="#ppt_x"/>
                                          </p:val>
                                        </p:tav>
                                      </p:tavLst>
                                    </p:anim>
                                    <p:anim calcmode="lin" valueType="num">
                                      <p:cBhvr additive="base">
                                        <p:cTn id="14" dur="500" fill="hold"/>
                                        <p:tgtEl>
                                          <p:spTgt spid="3584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 calcmode="lin" valueType="num">
                                      <p:cBhvr additive="base">
                                        <p:cTn id="19"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1" end="1"/>
                                            </p:txEl>
                                          </p:spTgt>
                                        </p:tgtEl>
                                        <p:attrNameLst>
                                          <p:attrName>ppt_c</p:attrName>
                                        </p:attrNameLst>
                                      </p:cBhvr>
                                      <p:to>
                                        <a:schemeClr va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2" end="2"/>
                                            </p:txEl>
                                          </p:spTgt>
                                        </p:tgtEl>
                                        <p:attrNameLst>
                                          <p:attrName>style.visibility</p:attrName>
                                        </p:attrNameLst>
                                      </p:cBhvr>
                                      <p:to>
                                        <p:strVal val="visible"/>
                                      </p:to>
                                    </p:set>
                                    <p:anim calcmode="lin" valueType="num">
                                      <p:cBhvr additive="base">
                                        <p:cTn id="25"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2" end="2"/>
                                            </p:txEl>
                                          </p:spTgt>
                                        </p:tgtEl>
                                        <p:attrNameLst>
                                          <p:attrName>ppt_c</p:attrName>
                                        </p:attrNameLst>
                                      </p:cBhvr>
                                      <p:to>
                                        <a:schemeClr va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3" end="3"/>
                                            </p:txEl>
                                          </p:spTgt>
                                        </p:tgtEl>
                                        <p:attrNameLst>
                                          <p:attrName>style.visibility</p:attrName>
                                        </p:attrNameLst>
                                      </p:cBhvr>
                                      <p:to>
                                        <p:strVal val="visible"/>
                                      </p:to>
                                    </p:set>
                                    <p:anim calcmode="lin" valueType="num">
                                      <p:cBhvr additive="base">
                                        <p:cTn id="31"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3" end="3"/>
                                            </p:txEl>
                                          </p:spTgt>
                                        </p:tgtEl>
                                        <p:attrNameLst>
                                          <p:attrName>ppt_c</p:attrName>
                                        </p:attrNameLst>
                                      </p:cBhvr>
                                      <p:to>
                                        <a:schemeClr va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3">
                                            <p:txEl>
                                              <p:pRg st="4" end="4"/>
                                            </p:txEl>
                                          </p:spTgt>
                                        </p:tgtEl>
                                        <p:attrNameLst>
                                          <p:attrName>style.visibility</p:attrName>
                                        </p:attrNameLst>
                                      </p:cBhvr>
                                      <p:to>
                                        <p:strVal val="visible"/>
                                      </p:to>
                                    </p:set>
                                    <p:anim calcmode="lin" valueType="num">
                                      <p:cBhvr additive="base">
                                        <p:cTn id="37"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4" end="4"/>
                                            </p:txEl>
                                          </p:spTgt>
                                        </p:tgtEl>
                                        <p:attrNameLst>
                                          <p:attrName>ppt_c</p:attrName>
                                        </p:attrNameLst>
                                      </p:cBhvr>
                                      <p:to>
                                        <a:schemeClr val="hlink"/>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843">
                                            <p:txEl>
                                              <p:pRg st="5" end="5"/>
                                            </p:txEl>
                                          </p:spTgt>
                                        </p:tgtEl>
                                        <p:attrNameLst>
                                          <p:attrName>style.visibility</p:attrName>
                                        </p:attrNameLst>
                                      </p:cBhvr>
                                      <p:to>
                                        <p:strVal val="visible"/>
                                      </p:to>
                                    </p:set>
                                    <p:anim calcmode="lin" valueType="num">
                                      <p:cBhvr additive="base">
                                        <p:cTn id="43"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84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5" end="5"/>
                                            </p:txEl>
                                          </p:spTgt>
                                        </p:tgtEl>
                                        <p:attrNameLst>
                                          <p:attrName>ppt_c</p:attrName>
                                        </p:attrNameLst>
                                      </p:cBhvr>
                                      <p:to>
                                        <a:schemeClr val="hlink"/>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843">
                                            <p:txEl>
                                              <p:pRg st="6" end="6"/>
                                            </p:txEl>
                                          </p:spTgt>
                                        </p:tgtEl>
                                        <p:attrNameLst>
                                          <p:attrName>style.visibility</p:attrName>
                                        </p:attrNameLst>
                                      </p:cBhvr>
                                      <p:to>
                                        <p:strVal val="visible"/>
                                      </p:to>
                                    </p:set>
                                    <p:anim calcmode="lin" valueType="num">
                                      <p:cBhvr additive="base">
                                        <p:cTn id="49" dur="5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5843">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6" end="6"/>
                                            </p:txEl>
                                          </p:spTgt>
                                        </p:tgtEl>
                                        <p:attrNameLst>
                                          <p:attrName>ppt_c</p:attrName>
                                        </p:attrNameLst>
                                      </p:cBhvr>
                                      <p:to>
                                        <a:schemeClr val="hlink"/>
                                      </p:to>
                                    </p:animClr>
                                  </p:subTnLst>
                                </p:cTn>
                              </p:par>
                              <p:par>
                                <p:cTn id="51" presetID="2" presetClass="entr" presetSubtype="4" fill="hold" grpId="0" nodeType="withEffect">
                                  <p:stCondLst>
                                    <p:cond delay="0"/>
                                  </p:stCondLst>
                                  <p:childTnLst>
                                    <p:set>
                                      <p:cBhvr>
                                        <p:cTn id="52" dur="1" fill="hold">
                                          <p:stCondLst>
                                            <p:cond delay="0"/>
                                          </p:stCondLst>
                                        </p:cTn>
                                        <p:tgtEl>
                                          <p:spTgt spid="35843">
                                            <p:txEl>
                                              <p:pRg st="7" end="7"/>
                                            </p:txEl>
                                          </p:spTgt>
                                        </p:tgtEl>
                                        <p:attrNameLst>
                                          <p:attrName>style.visibility</p:attrName>
                                        </p:attrNameLst>
                                      </p:cBhvr>
                                      <p:to>
                                        <p:strVal val="visible"/>
                                      </p:to>
                                    </p:set>
                                    <p:anim calcmode="lin" valueType="num">
                                      <p:cBhvr additive="base">
                                        <p:cTn id="53" dur="500" fill="hold"/>
                                        <p:tgtEl>
                                          <p:spTgt spid="3584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5843">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7" end="7"/>
                                            </p:txEl>
                                          </p:spTgt>
                                        </p:tgtEl>
                                        <p:attrNameLst>
                                          <p:attrName>ppt_c</p:attrName>
                                        </p:attrNameLst>
                                      </p:cBhvr>
                                      <p:to>
                                        <a:schemeClr val="hlink"/>
                                      </p:to>
                                    </p:animClr>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5843">
                                            <p:txEl>
                                              <p:pRg st="8" end="8"/>
                                            </p:txEl>
                                          </p:spTgt>
                                        </p:tgtEl>
                                        <p:attrNameLst>
                                          <p:attrName>style.visibility</p:attrName>
                                        </p:attrNameLst>
                                      </p:cBhvr>
                                      <p:to>
                                        <p:strVal val="visible"/>
                                      </p:to>
                                    </p:set>
                                    <p:anim calcmode="lin" valueType="num">
                                      <p:cBhvr additive="base">
                                        <p:cTn id="59" dur="500" fill="hold"/>
                                        <p:tgtEl>
                                          <p:spTgt spid="3584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5843">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8" end="8"/>
                                            </p:txEl>
                                          </p:spTgt>
                                        </p:tgtEl>
                                        <p:attrNameLst>
                                          <p:attrName>ppt_c</p:attrName>
                                        </p:attrNameLst>
                                      </p:cBhvr>
                                      <p:to>
                                        <a:schemeClr val="hlink"/>
                                      </p:to>
                                    </p:animClr>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5843">
                                            <p:txEl>
                                              <p:pRg st="9" end="9"/>
                                            </p:txEl>
                                          </p:spTgt>
                                        </p:tgtEl>
                                        <p:attrNameLst>
                                          <p:attrName>style.visibility</p:attrName>
                                        </p:attrNameLst>
                                      </p:cBhvr>
                                      <p:to>
                                        <p:strVal val="visible"/>
                                      </p:to>
                                    </p:set>
                                    <p:anim calcmode="lin" valueType="num">
                                      <p:cBhvr additive="base">
                                        <p:cTn id="65" dur="500" fill="hold"/>
                                        <p:tgtEl>
                                          <p:spTgt spid="3584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5843">
                                            <p:txEl>
                                              <p:pRg st="9" end="9"/>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9" end="9"/>
                                            </p:txEl>
                                          </p:spTgt>
                                        </p:tgtEl>
                                        <p:attrNameLst>
                                          <p:attrName>ppt_c</p:attrName>
                                        </p:attrNameLst>
                                      </p:cBhvr>
                                      <p:to>
                                        <a:schemeClr val="hlink"/>
                                      </p:to>
                                    </p:animClr>
                                  </p:subTnLst>
                                </p:cTn>
                              </p:par>
                              <p:par>
                                <p:cTn id="67" presetID="2" presetClass="entr" presetSubtype="4" fill="hold" grpId="0" nodeType="withEffect">
                                  <p:stCondLst>
                                    <p:cond delay="0"/>
                                  </p:stCondLst>
                                  <p:childTnLst>
                                    <p:set>
                                      <p:cBhvr>
                                        <p:cTn id="68" dur="1" fill="hold">
                                          <p:stCondLst>
                                            <p:cond delay="0"/>
                                          </p:stCondLst>
                                        </p:cTn>
                                        <p:tgtEl>
                                          <p:spTgt spid="35843">
                                            <p:txEl>
                                              <p:pRg st="10" end="10"/>
                                            </p:txEl>
                                          </p:spTgt>
                                        </p:tgtEl>
                                        <p:attrNameLst>
                                          <p:attrName>style.visibility</p:attrName>
                                        </p:attrNameLst>
                                      </p:cBhvr>
                                      <p:to>
                                        <p:strVal val="visible"/>
                                      </p:to>
                                    </p:set>
                                    <p:anim calcmode="lin" valueType="num">
                                      <p:cBhvr additive="base">
                                        <p:cTn id="69" dur="500" fill="hold"/>
                                        <p:tgtEl>
                                          <p:spTgt spid="35843">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5843">
                                            <p:txEl>
                                              <p:pRg st="10" end="1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10" end="10"/>
                                            </p:txEl>
                                          </p:spTgt>
                                        </p:tgtEl>
                                        <p:attrNameLst>
                                          <p:attrName>ppt_c</p:attrName>
                                        </p:attrNameLst>
                                      </p:cBhvr>
                                      <p:to>
                                        <a:schemeClr val="hlink"/>
                                      </p:to>
                                    </p:animClr>
                                  </p:subTnLst>
                                </p:cTn>
                              </p:par>
                              <p:par>
                                <p:cTn id="71" presetID="2" presetClass="entr" presetSubtype="4" fill="hold" grpId="0" nodeType="withEffect">
                                  <p:stCondLst>
                                    <p:cond delay="0"/>
                                  </p:stCondLst>
                                  <p:childTnLst>
                                    <p:set>
                                      <p:cBhvr>
                                        <p:cTn id="72" dur="1" fill="hold">
                                          <p:stCondLst>
                                            <p:cond delay="0"/>
                                          </p:stCondLst>
                                        </p:cTn>
                                        <p:tgtEl>
                                          <p:spTgt spid="35843">
                                            <p:txEl>
                                              <p:pRg st="11" end="11"/>
                                            </p:txEl>
                                          </p:spTgt>
                                        </p:tgtEl>
                                        <p:attrNameLst>
                                          <p:attrName>style.visibility</p:attrName>
                                        </p:attrNameLst>
                                      </p:cBhvr>
                                      <p:to>
                                        <p:strVal val="visible"/>
                                      </p:to>
                                    </p:set>
                                    <p:anim calcmode="lin" valueType="num">
                                      <p:cBhvr additive="base">
                                        <p:cTn id="73" dur="500" fill="hold"/>
                                        <p:tgtEl>
                                          <p:spTgt spid="3584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5843">
                                            <p:txEl>
                                              <p:pRg st="11" end="1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11" end="11"/>
                                            </p:txEl>
                                          </p:spTgt>
                                        </p:tgtEl>
                                        <p:attrNameLst>
                                          <p:attrName>ppt_c</p:attrName>
                                        </p:attrNameLst>
                                      </p:cBhvr>
                                      <p:to>
                                        <a:schemeClr val="hlink"/>
                                      </p:to>
                                    </p:animClr>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5843">
                                            <p:txEl>
                                              <p:pRg st="12" end="12"/>
                                            </p:txEl>
                                          </p:spTgt>
                                        </p:tgtEl>
                                        <p:attrNameLst>
                                          <p:attrName>style.visibility</p:attrName>
                                        </p:attrNameLst>
                                      </p:cBhvr>
                                      <p:to>
                                        <p:strVal val="visible"/>
                                      </p:to>
                                    </p:set>
                                    <p:anim calcmode="lin" valueType="num">
                                      <p:cBhvr additive="base">
                                        <p:cTn id="79" dur="500" fill="hold"/>
                                        <p:tgtEl>
                                          <p:spTgt spid="3584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5843">
                                            <p:txEl>
                                              <p:pRg st="12" end="1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12" end="12"/>
                                            </p:txEl>
                                          </p:spTgt>
                                        </p:tgtEl>
                                        <p:attrNameLst>
                                          <p:attrName>ppt_c</p:attrName>
                                        </p:attrNameLst>
                                      </p:cBhvr>
                                      <p:to>
                                        <a:schemeClr val="hlink"/>
                                      </p:to>
                                    </p:animClr>
                                  </p:subTnLst>
                                </p:cTn>
                              </p:par>
                              <p:par>
                                <p:cTn id="81" presetID="2" presetClass="entr" presetSubtype="4" fill="hold" grpId="0" nodeType="withEffect">
                                  <p:stCondLst>
                                    <p:cond delay="0"/>
                                  </p:stCondLst>
                                  <p:childTnLst>
                                    <p:set>
                                      <p:cBhvr>
                                        <p:cTn id="82" dur="1" fill="hold">
                                          <p:stCondLst>
                                            <p:cond delay="0"/>
                                          </p:stCondLst>
                                        </p:cTn>
                                        <p:tgtEl>
                                          <p:spTgt spid="35843">
                                            <p:txEl>
                                              <p:pRg st="13" end="13"/>
                                            </p:txEl>
                                          </p:spTgt>
                                        </p:tgtEl>
                                        <p:attrNameLst>
                                          <p:attrName>style.visibility</p:attrName>
                                        </p:attrNameLst>
                                      </p:cBhvr>
                                      <p:to>
                                        <p:strVal val="visible"/>
                                      </p:to>
                                    </p:set>
                                    <p:anim calcmode="lin" valueType="num">
                                      <p:cBhvr additive="base">
                                        <p:cTn id="83" dur="500" fill="hold"/>
                                        <p:tgtEl>
                                          <p:spTgt spid="35843">
                                            <p:txEl>
                                              <p:pRg st="13" end="1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5843">
                                            <p:txEl>
                                              <p:pRg st="13" end="1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13" end="13"/>
                                            </p:txEl>
                                          </p:spTgt>
                                        </p:tgtEl>
                                        <p:attrNameLst>
                                          <p:attrName>ppt_c</p:attrName>
                                        </p:attrNameLst>
                                      </p:cBhvr>
                                      <p:to>
                                        <a:schemeClr val="hlink"/>
                                      </p:to>
                                    </p:animClr>
                                  </p:subTnLst>
                                </p:cTn>
                              </p:par>
                              <p:par>
                                <p:cTn id="85" presetID="2" presetClass="entr" presetSubtype="4" fill="hold" grpId="0" nodeType="withEffect">
                                  <p:stCondLst>
                                    <p:cond delay="0"/>
                                  </p:stCondLst>
                                  <p:childTnLst>
                                    <p:set>
                                      <p:cBhvr>
                                        <p:cTn id="86" dur="1" fill="hold">
                                          <p:stCondLst>
                                            <p:cond delay="0"/>
                                          </p:stCondLst>
                                        </p:cTn>
                                        <p:tgtEl>
                                          <p:spTgt spid="35843">
                                            <p:txEl>
                                              <p:pRg st="14" end="14"/>
                                            </p:txEl>
                                          </p:spTgt>
                                        </p:tgtEl>
                                        <p:attrNameLst>
                                          <p:attrName>style.visibility</p:attrName>
                                        </p:attrNameLst>
                                      </p:cBhvr>
                                      <p:to>
                                        <p:strVal val="visible"/>
                                      </p:to>
                                    </p:set>
                                    <p:anim calcmode="lin" valueType="num">
                                      <p:cBhvr additive="base">
                                        <p:cTn id="87" dur="500" fill="hold"/>
                                        <p:tgtEl>
                                          <p:spTgt spid="35843">
                                            <p:txEl>
                                              <p:pRg st="14" end="14"/>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5843">
                                            <p:txEl>
                                              <p:pRg st="14" end="1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14" end="1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3584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p:txBody>
          <a:bodyPr/>
          <a:lstStyle/>
          <a:p>
            <a:pPr eaLnBrk="1" hangingPunct="1">
              <a:defRPr/>
            </a:pPr>
            <a:endParaRPr lang="en-US" smtClean="0"/>
          </a:p>
        </p:txBody>
      </p:sp>
      <p:sp>
        <p:nvSpPr>
          <p:cNvPr id="89093" name="Rectangle 5"/>
          <p:cNvSpPr>
            <a:spLocks noGrp="1" noChangeArrowheads="1"/>
          </p:cNvSpPr>
          <p:nvPr>
            <p:ph type="body" idx="1"/>
          </p:nvPr>
        </p:nvSpPr>
        <p:spPr/>
        <p:txBody>
          <a:bodyPr/>
          <a:lstStyle/>
          <a:p>
            <a:pPr eaLnBrk="1" hangingPunct="1">
              <a:defRPr/>
            </a:pPr>
            <a:endParaRPr lang="en-US" smtClean="0"/>
          </a:p>
        </p:txBody>
      </p:sp>
      <p:pic>
        <p:nvPicPr>
          <p:cNvPr id="35844" name="Picture 6" descr="11952_p01-Merge"/>
          <p:cNvPicPr>
            <a:picLocks noChangeAspect="1" noChangeArrowheads="1"/>
          </p:cNvPicPr>
          <p:nvPr/>
        </p:nvPicPr>
        <p:blipFill>
          <a:blip r:embed="rId3">
            <a:extLst>
              <a:ext uri="{28A0092B-C50C-407E-A947-70E740481C1C}">
                <a14:useLocalDpi xmlns:a14="http://schemas.microsoft.com/office/drawing/2010/main" val="0"/>
              </a:ext>
            </a:extLst>
          </a:blip>
          <a:srcRect t="34869"/>
          <a:stretch>
            <a:fillRect/>
          </a:stretch>
        </p:blipFill>
        <p:spPr bwMode="auto">
          <a:xfrm>
            <a:off x="6350" y="0"/>
            <a:ext cx="913765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Rectangle 7"/>
          <p:cNvSpPr>
            <a:spLocks noChangeArrowheads="1"/>
          </p:cNvSpPr>
          <p:nvPr/>
        </p:nvSpPr>
        <p:spPr bwMode="auto">
          <a:xfrm>
            <a:off x="1828800" y="152400"/>
            <a:ext cx="6858000" cy="1143000"/>
          </a:xfrm>
          <a:prstGeom prst="rect">
            <a:avLst/>
          </a:prstGeom>
          <a:noFill/>
          <a:ln w="9525">
            <a:noFill/>
            <a:miter lim="800000"/>
            <a:headEnd/>
            <a:tailEnd/>
          </a:ln>
          <a:effectLst/>
        </p:spPr>
        <p:txBody>
          <a:bodyPr anchor="ctr"/>
          <a:lstStyle/>
          <a:p>
            <a:pPr algn="ctr" eaLnBrk="1" hangingPunct="1">
              <a:defRPr/>
            </a:pPr>
            <a:r>
              <a:rPr lang="en-US" sz="4200">
                <a:solidFill>
                  <a:srgbClr val="FFFF00"/>
                </a:solidFill>
                <a:effectLst>
                  <a:outerShdw blurRad="38100" dist="38100" dir="2700000" algn="tl">
                    <a:srgbClr val="000000"/>
                  </a:outerShdw>
                </a:effectLst>
                <a:latin typeface="Tahoma" charset="0"/>
              </a:rPr>
              <a:t>What are alternate fuel gases?</a:t>
            </a:r>
          </a:p>
        </p:txBody>
      </p:sp>
      <p:sp>
        <p:nvSpPr>
          <p:cNvPr id="89096" name="Rectangle 8"/>
          <p:cNvSpPr>
            <a:spLocks noChangeArrowheads="1"/>
          </p:cNvSpPr>
          <p:nvPr/>
        </p:nvSpPr>
        <p:spPr bwMode="auto">
          <a:xfrm>
            <a:off x="2057400" y="1295400"/>
            <a:ext cx="6858000" cy="41148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Char char="l"/>
              <a:defRPr/>
            </a:pPr>
            <a:r>
              <a:rPr lang="en-US" sz="3200">
                <a:solidFill>
                  <a:srgbClr val="EAEAEA"/>
                </a:solidFill>
                <a:effectLst>
                  <a:outerShdw blurRad="38100" dist="38100" dir="2700000" algn="tl">
                    <a:srgbClr val="000000"/>
                  </a:outerShdw>
                </a:effectLst>
                <a:latin typeface="Tahoma" charset="0"/>
              </a:rPr>
              <a:t>Natural gas</a:t>
            </a:r>
          </a:p>
          <a:p>
            <a:pPr marL="742950" lvl="1" indent="-285750" eaLnBrk="1" hangingPunct="1">
              <a:spcBef>
                <a:spcPct val="20000"/>
              </a:spcBef>
              <a:buClr>
                <a:schemeClr val="folHlink"/>
              </a:buClr>
              <a:buSzPct val="80000"/>
              <a:buFont typeface="Wingdings" pitchFamily="2" charset="2"/>
              <a:buChar char="l"/>
              <a:defRPr/>
            </a:pPr>
            <a:r>
              <a:rPr lang="en-US" sz="2800">
                <a:solidFill>
                  <a:srgbClr val="EAEAEA"/>
                </a:solidFill>
                <a:effectLst>
                  <a:outerShdw blurRad="38100" dist="38100" dir="2700000" algn="tl">
                    <a:srgbClr val="000000"/>
                  </a:outerShdw>
                </a:effectLst>
                <a:latin typeface="Tahoma" charset="0"/>
              </a:rPr>
              <a:t>Cadillac of fuels available at Kia prices</a:t>
            </a:r>
          </a:p>
          <a:p>
            <a:pPr marL="742950" lvl="1" indent="-285750" eaLnBrk="1" hangingPunct="1">
              <a:spcBef>
                <a:spcPct val="20000"/>
              </a:spcBef>
              <a:buClr>
                <a:schemeClr val="folHlink"/>
              </a:buClr>
              <a:buSzPct val="80000"/>
              <a:buFont typeface="Wingdings" pitchFamily="2" charset="2"/>
              <a:buChar char="l"/>
              <a:defRPr/>
            </a:pPr>
            <a:r>
              <a:rPr lang="en-US" sz="2800">
                <a:solidFill>
                  <a:srgbClr val="EAEAEA"/>
                </a:solidFill>
                <a:effectLst>
                  <a:outerShdw blurRad="38100" dist="38100" dir="2700000" algn="tl">
                    <a:srgbClr val="000000"/>
                  </a:outerShdw>
                </a:effectLst>
                <a:latin typeface="Tahoma" charset="0"/>
              </a:rPr>
              <a:t>Requires 1:1.6 parts of oxygen </a:t>
            </a:r>
          </a:p>
          <a:p>
            <a:pPr marL="342900" indent="-342900" eaLnBrk="1" hangingPunct="1">
              <a:spcBef>
                <a:spcPct val="20000"/>
              </a:spcBef>
              <a:buClr>
                <a:schemeClr val="hlink"/>
              </a:buClr>
              <a:buSzPct val="80000"/>
              <a:buFont typeface="Wingdings" pitchFamily="2" charset="2"/>
              <a:buChar char="l"/>
              <a:defRPr/>
            </a:pPr>
            <a:r>
              <a:rPr lang="en-US" sz="3200">
                <a:solidFill>
                  <a:srgbClr val="EAEAEA"/>
                </a:solidFill>
                <a:effectLst>
                  <a:outerShdw blurRad="38100" dist="38100" dir="2700000" algn="tl">
                    <a:srgbClr val="000000"/>
                  </a:outerShdw>
                </a:effectLst>
                <a:latin typeface="Tahoma" charset="0"/>
              </a:rPr>
              <a:t>Propane</a:t>
            </a:r>
          </a:p>
          <a:p>
            <a:pPr marL="742950" lvl="1" indent="-285750" eaLnBrk="1" hangingPunct="1">
              <a:spcBef>
                <a:spcPct val="20000"/>
              </a:spcBef>
              <a:buClr>
                <a:schemeClr val="folHlink"/>
              </a:buClr>
              <a:buSzPct val="80000"/>
              <a:buFont typeface="Wingdings" pitchFamily="2" charset="2"/>
              <a:buChar char="l"/>
              <a:defRPr/>
            </a:pPr>
            <a:r>
              <a:rPr lang="en-US" sz="2800">
                <a:solidFill>
                  <a:srgbClr val="EAEAEA"/>
                </a:solidFill>
                <a:effectLst>
                  <a:outerShdw blurRad="38100" dist="38100" dir="2700000" algn="tl">
                    <a:srgbClr val="000000"/>
                  </a:outerShdw>
                </a:effectLst>
                <a:latin typeface="Tahoma" charset="0"/>
              </a:rPr>
              <a:t>2,642 BTU vs. Acetylene 1,642 BTU</a:t>
            </a:r>
          </a:p>
          <a:p>
            <a:pPr marL="742950" lvl="1" indent="-285750" eaLnBrk="1" hangingPunct="1">
              <a:spcBef>
                <a:spcPct val="20000"/>
              </a:spcBef>
              <a:buClr>
                <a:schemeClr val="folHlink"/>
              </a:buClr>
              <a:buSzPct val="80000"/>
              <a:buFont typeface="Wingdings" pitchFamily="2" charset="2"/>
              <a:buChar char="l"/>
              <a:defRPr/>
            </a:pPr>
            <a:r>
              <a:rPr lang="en-US" sz="2800">
                <a:solidFill>
                  <a:srgbClr val="EAEAEA"/>
                </a:solidFill>
                <a:effectLst>
                  <a:outerShdw blurRad="38100" dist="38100" dir="2700000" algn="tl">
                    <a:srgbClr val="000000"/>
                  </a:outerShdw>
                </a:effectLst>
                <a:latin typeface="Tahoma" charset="0"/>
              </a:rPr>
              <a:t>Less costly than Acetylene</a:t>
            </a:r>
          </a:p>
          <a:p>
            <a:pPr marL="742950" lvl="1" indent="-285750" eaLnBrk="1" hangingPunct="1">
              <a:spcBef>
                <a:spcPct val="20000"/>
              </a:spcBef>
              <a:buClr>
                <a:schemeClr val="folHlink"/>
              </a:buClr>
              <a:buSzPct val="80000"/>
              <a:buFont typeface="Wingdings" pitchFamily="2" charset="2"/>
              <a:buChar char="l"/>
              <a:defRPr/>
            </a:pPr>
            <a:r>
              <a:rPr lang="en-US" sz="2800">
                <a:solidFill>
                  <a:srgbClr val="EAEAEA"/>
                </a:solidFill>
                <a:effectLst>
                  <a:outerShdw blurRad="38100" dist="38100" dir="2700000" algn="tl">
                    <a:srgbClr val="000000"/>
                  </a:outerShdw>
                </a:effectLst>
                <a:latin typeface="Tahoma" charset="0"/>
              </a:rPr>
              <a:t>Heavier than air</a:t>
            </a:r>
          </a:p>
          <a:p>
            <a:pPr marL="342900" indent="-342900" eaLnBrk="1" hangingPunct="1">
              <a:spcBef>
                <a:spcPct val="20000"/>
              </a:spcBef>
              <a:buClr>
                <a:schemeClr val="hlink"/>
              </a:buClr>
              <a:buSzPct val="80000"/>
              <a:buFont typeface="Wingdings" pitchFamily="2" charset="2"/>
              <a:buChar char="l"/>
              <a:defRPr/>
            </a:pPr>
            <a:r>
              <a:rPr lang="en-US" sz="3200">
                <a:solidFill>
                  <a:srgbClr val="EAEAEA"/>
                </a:solidFill>
                <a:effectLst>
                  <a:outerShdw blurRad="38100" dist="38100" dir="2700000" algn="tl">
                    <a:srgbClr val="000000"/>
                  </a:outerShdw>
                </a:effectLst>
                <a:latin typeface="Tahoma" charset="0"/>
              </a:rPr>
              <a:t>MAPP and other fuel gases</a:t>
            </a:r>
          </a:p>
        </p:txBody>
      </p:sp>
    </p:spTree>
    <p:extLst>
      <p:ext uri="{BB962C8B-B14F-4D97-AF65-F5344CB8AC3E}">
        <p14:creationId xmlns:p14="http://schemas.microsoft.com/office/powerpoint/2010/main" val="114233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33400" y="228600"/>
            <a:ext cx="7848600" cy="685800"/>
          </a:xfrm>
          <a:prstGeom prst="rect">
            <a:avLst/>
          </a:prstGeom>
        </p:spPr>
        <p:txBody>
          <a:bodyPr/>
          <a:lstStyle/>
          <a:p>
            <a:pPr eaLnBrk="1" hangingPunct="1">
              <a:defRPr/>
            </a:pPr>
            <a:r>
              <a:rPr lang="en-US" sz="2400" b="1"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Care &amp; maintenance of the Gas Regulators</a:t>
            </a:r>
          </a:p>
        </p:txBody>
      </p:sp>
      <p:sp>
        <p:nvSpPr>
          <p:cNvPr id="9219" name="Rectangle 3"/>
          <p:cNvSpPr>
            <a:spLocks noGrp="1" noChangeArrowheads="1"/>
          </p:cNvSpPr>
          <p:nvPr>
            <p:ph type="body" idx="4294967295"/>
          </p:nvPr>
        </p:nvSpPr>
        <p:spPr>
          <a:xfrm>
            <a:off x="381000" y="914400"/>
            <a:ext cx="8534400" cy="762000"/>
          </a:xfrm>
          <a:prstGeom prst="rect">
            <a:avLst/>
          </a:prstGeom>
        </p:spPr>
        <p:txBody>
          <a:bodyPr/>
          <a:lstStyle/>
          <a:p>
            <a:pPr eaLnBrk="1" hangingPunct="1">
              <a:buFont typeface="Wingdings" panose="05000000000000000000" pitchFamily="2" charset="2"/>
              <a:buNone/>
              <a:defRPr/>
            </a:pPr>
            <a:r>
              <a:rPr lang="en-US" sz="2000" b="1" i="1" dirty="0" smtClean="0">
                <a:solidFill>
                  <a:srgbClr val="FF0000"/>
                </a:solidFill>
                <a:latin typeface="Arial" charset="0"/>
                <a:cs typeface="Times New Roman" pitchFamily="18" charset="0"/>
              </a:rPr>
              <a:t>The internal working parts of the regulator are precision units.  Only qualified technicians should clean or repair a regulator</a:t>
            </a:r>
            <a:endParaRPr lang="en-US" sz="2800" dirty="0" smtClean="0">
              <a:solidFill>
                <a:srgbClr val="FF0000"/>
              </a:solidFill>
            </a:endParaRPr>
          </a:p>
        </p:txBody>
      </p:sp>
      <p:sp>
        <p:nvSpPr>
          <p:cNvPr id="37892" name="Text Box 4"/>
          <p:cNvSpPr txBox="1">
            <a:spLocks noChangeArrowheads="1"/>
          </p:cNvSpPr>
          <p:nvPr/>
        </p:nvSpPr>
        <p:spPr bwMode="auto">
          <a:xfrm>
            <a:off x="6400800" y="1828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endParaRPr lang="en-US" altLang="en-US" sz="2400">
              <a:latin typeface="Times New Roman" panose="02020603050405020304" pitchFamily="18" charset="0"/>
            </a:endParaRPr>
          </a:p>
        </p:txBody>
      </p:sp>
      <p:sp>
        <p:nvSpPr>
          <p:cNvPr id="9223" name="AutoShape 7"/>
          <p:cNvSpPr>
            <a:spLocks noChangeArrowheads="1"/>
          </p:cNvSpPr>
          <p:nvPr/>
        </p:nvSpPr>
        <p:spPr bwMode="auto">
          <a:xfrm>
            <a:off x="7620000" y="4572000"/>
            <a:ext cx="381000" cy="304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pic>
        <p:nvPicPr>
          <p:cNvPr id="37894" name="Picture 22" descr="pg0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29718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4" name="Text Box 28"/>
          <p:cNvSpPr txBox="1">
            <a:spLocks noChangeArrowheads="1"/>
          </p:cNvSpPr>
          <p:nvPr/>
        </p:nvSpPr>
        <p:spPr bwMode="auto">
          <a:xfrm>
            <a:off x="5931728" y="3250590"/>
            <a:ext cx="3200400" cy="2022092"/>
          </a:xfrm>
          <a:prstGeom prst="rect">
            <a:avLst/>
          </a:prstGeom>
          <a:noFill/>
          <a:ln w="9525">
            <a:noFill/>
            <a:miter lim="800000"/>
            <a:headEnd/>
            <a:tailEnd/>
          </a:ln>
          <a:effectLst/>
        </p:spPr>
        <p:txBody>
          <a:bodyPr>
            <a:spAutoFit/>
          </a:bodyPr>
          <a:lstStyle/>
          <a:p>
            <a:pPr>
              <a:lnSpc>
                <a:spcPct val="90000"/>
              </a:lnSpc>
              <a:spcBef>
                <a:spcPct val="20000"/>
              </a:spcBef>
              <a:defRPr/>
            </a:pPr>
            <a:r>
              <a:rPr lang="en-US" sz="1800" dirty="0">
                <a:solidFill>
                  <a:srgbClr val="0000FF"/>
                </a:solidFill>
                <a:effectLst>
                  <a:outerShdw blurRad="38100" dist="38100" dir="2700000" algn="tl">
                    <a:srgbClr val="000000"/>
                  </a:outerShdw>
                </a:effectLst>
                <a:latin typeface="Tekton" pitchFamily="34" charset="0"/>
              </a:rPr>
              <a:t> </a:t>
            </a:r>
            <a:r>
              <a:rPr lang="en-US" sz="1800" dirty="0">
                <a:effectLst>
                  <a:outerShdw blurRad="38100" dist="38100" dir="2700000" algn="tl">
                    <a:srgbClr val="000000"/>
                  </a:outerShdw>
                </a:effectLst>
                <a:latin typeface="Tekton" pitchFamily="34" charset="0"/>
              </a:rPr>
              <a:t>The </a:t>
            </a:r>
            <a:r>
              <a:rPr lang="en-US" sz="1800" b="1" dirty="0">
                <a:effectLst>
                  <a:outerShdw blurRad="38100" dist="38100" dir="2700000" algn="tl">
                    <a:srgbClr val="000000"/>
                  </a:outerShdw>
                </a:effectLst>
                <a:latin typeface="Tekton" pitchFamily="34" charset="0"/>
              </a:rPr>
              <a:t>Inlet Connections</a:t>
            </a:r>
          </a:p>
          <a:p>
            <a:pPr lvl="1">
              <a:lnSpc>
                <a:spcPct val="90000"/>
              </a:lnSpc>
              <a:spcBef>
                <a:spcPct val="20000"/>
              </a:spcBef>
              <a:defRPr/>
            </a:pPr>
            <a:r>
              <a:rPr lang="en-US" sz="1800" b="1" dirty="0">
                <a:solidFill>
                  <a:schemeClr val="tx2"/>
                </a:solidFill>
                <a:effectLst>
                  <a:outerShdw blurRad="38100" dist="38100" dir="2700000" algn="tl">
                    <a:srgbClr val="000000"/>
                  </a:outerShdw>
                </a:effectLst>
                <a:latin typeface="Tekton" pitchFamily="34" charset="0"/>
              </a:rPr>
              <a:t>Oxygen are right hand thread/Acetylene are left hand thread</a:t>
            </a:r>
          </a:p>
          <a:p>
            <a:pPr lvl="1">
              <a:lnSpc>
                <a:spcPct val="90000"/>
              </a:lnSpc>
              <a:spcBef>
                <a:spcPct val="20000"/>
              </a:spcBef>
              <a:defRPr/>
            </a:pPr>
            <a:r>
              <a:rPr lang="en-US" sz="1800" b="1" dirty="0">
                <a:solidFill>
                  <a:schemeClr val="tx2"/>
                </a:solidFill>
                <a:effectLst>
                  <a:outerShdw blurRad="38100" dist="38100" dir="2700000" algn="tl">
                    <a:srgbClr val="000000"/>
                  </a:outerShdw>
                </a:effectLst>
                <a:latin typeface="Tekton" pitchFamily="34" charset="0"/>
              </a:rPr>
              <a:t>Keep free of oil, grease, &amp; dirt </a:t>
            </a:r>
          </a:p>
          <a:p>
            <a:pPr>
              <a:spcBef>
                <a:spcPct val="50000"/>
              </a:spcBef>
              <a:defRPr/>
            </a:pPr>
            <a:endParaRPr lang="en-US" sz="1400" b="1" dirty="0">
              <a:solidFill>
                <a:schemeClr val="tx2"/>
              </a:solidFill>
              <a:latin typeface="Arial" charset="0"/>
            </a:endParaRPr>
          </a:p>
        </p:txBody>
      </p:sp>
      <p:sp>
        <p:nvSpPr>
          <p:cNvPr id="37896" name="Line 29"/>
          <p:cNvSpPr>
            <a:spLocks noChangeShapeType="1"/>
          </p:cNvSpPr>
          <p:nvPr/>
        </p:nvSpPr>
        <p:spPr bwMode="auto">
          <a:xfrm flipH="1">
            <a:off x="5410200" y="3657600"/>
            <a:ext cx="685800" cy="152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6" name="Text Box 30"/>
          <p:cNvSpPr txBox="1">
            <a:spLocks noChangeArrowheads="1"/>
          </p:cNvSpPr>
          <p:nvPr/>
        </p:nvSpPr>
        <p:spPr bwMode="auto">
          <a:xfrm>
            <a:off x="723072" y="4474618"/>
            <a:ext cx="5638800" cy="2142125"/>
          </a:xfrm>
          <a:prstGeom prst="rect">
            <a:avLst/>
          </a:prstGeom>
          <a:noFill/>
          <a:ln w="9525">
            <a:noFill/>
            <a:miter lim="800000"/>
            <a:headEnd/>
            <a:tailEnd/>
          </a:ln>
          <a:effectLst/>
        </p:spPr>
        <p:txBody>
          <a:bodyPr>
            <a:spAutoFit/>
          </a:bodyPr>
          <a:lstStyle/>
          <a:p>
            <a:pPr>
              <a:spcBef>
                <a:spcPct val="20000"/>
              </a:spcBef>
              <a:defRPr/>
            </a:pPr>
            <a:r>
              <a:rPr lang="en-US" sz="1800" b="1" dirty="0">
                <a:effectLst>
                  <a:outerShdw blurRad="38100" dist="38100" dir="2700000" algn="tl">
                    <a:srgbClr val="000000"/>
                  </a:outerShdw>
                </a:effectLst>
                <a:latin typeface="Tekton" pitchFamily="34" charset="0"/>
              </a:rPr>
              <a:t>The Pressure adjusting screw</a:t>
            </a:r>
          </a:p>
          <a:p>
            <a:pPr lvl="1">
              <a:spcBef>
                <a:spcPct val="20000"/>
              </a:spcBef>
              <a:defRPr/>
            </a:pPr>
            <a:r>
              <a:rPr lang="en-US" sz="1800" b="1" dirty="0">
                <a:solidFill>
                  <a:schemeClr val="tx2"/>
                </a:solidFill>
                <a:effectLst>
                  <a:outerShdw blurRad="38100" dist="38100" dir="2700000" algn="tl">
                    <a:srgbClr val="000000"/>
                  </a:outerShdw>
                </a:effectLst>
                <a:latin typeface="Tekton" pitchFamily="34" charset="0"/>
              </a:rPr>
              <a:t>Turning clockwise allows the gas allows to flow</a:t>
            </a:r>
          </a:p>
          <a:p>
            <a:pPr lvl="1">
              <a:spcBef>
                <a:spcPct val="20000"/>
              </a:spcBef>
              <a:defRPr/>
            </a:pPr>
            <a:r>
              <a:rPr lang="en-US" sz="1800" b="1" dirty="0">
                <a:solidFill>
                  <a:schemeClr val="tx2"/>
                </a:solidFill>
                <a:effectLst>
                  <a:outerShdw blurRad="38100" dist="38100" dir="2700000" algn="tl">
                    <a:srgbClr val="000000"/>
                  </a:outerShdw>
                </a:effectLst>
                <a:latin typeface="Tekton" pitchFamily="34" charset="0"/>
              </a:rPr>
              <a:t>Turning counterclockwise reduces or stops the gas flow </a:t>
            </a:r>
          </a:p>
          <a:p>
            <a:pPr>
              <a:spcBef>
                <a:spcPct val="50000"/>
              </a:spcBef>
              <a:defRPr/>
            </a:pPr>
            <a:endParaRPr lang="en-US" b="1" dirty="0">
              <a:solidFill>
                <a:schemeClr val="tx2"/>
              </a:solidFill>
              <a:latin typeface="Arial" charset="0"/>
            </a:endParaRPr>
          </a:p>
        </p:txBody>
      </p:sp>
      <p:sp>
        <p:nvSpPr>
          <p:cNvPr id="37898" name="Line 32"/>
          <p:cNvSpPr>
            <a:spLocks noChangeShapeType="1"/>
          </p:cNvSpPr>
          <p:nvPr/>
        </p:nvSpPr>
        <p:spPr bwMode="auto">
          <a:xfrm rot="10290504" flipH="1">
            <a:off x="2978150" y="4129088"/>
            <a:ext cx="546100" cy="28733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9" name="Text Box 33"/>
          <p:cNvSpPr txBox="1">
            <a:spLocks noChangeArrowheads="1"/>
          </p:cNvSpPr>
          <p:nvPr/>
        </p:nvSpPr>
        <p:spPr bwMode="auto">
          <a:xfrm>
            <a:off x="6096828" y="1787419"/>
            <a:ext cx="3124200" cy="1640449"/>
          </a:xfrm>
          <a:prstGeom prst="rect">
            <a:avLst/>
          </a:prstGeom>
          <a:noFill/>
          <a:ln w="9525">
            <a:noFill/>
            <a:miter lim="800000"/>
            <a:headEnd/>
            <a:tailEnd/>
          </a:ln>
          <a:effectLst/>
        </p:spPr>
        <p:txBody>
          <a:bodyPr>
            <a:spAutoFit/>
          </a:bodyPr>
          <a:lstStyle/>
          <a:p>
            <a:pPr>
              <a:spcBef>
                <a:spcPct val="20000"/>
              </a:spcBef>
              <a:defRPr/>
            </a:pPr>
            <a:r>
              <a:rPr lang="en-US" sz="2000" b="1" dirty="0">
                <a:effectLst>
                  <a:outerShdw blurRad="38100" dist="38100" dir="2700000" algn="tl">
                    <a:srgbClr val="000000"/>
                  </a:outerShdw>
                </a:effectLst>
                <a:latin typeface="Tekton" pitchFamily="34" charset="0"/>
              </a:rPr>
              <a:t>The High pressure gauge</a:t>
            </a:r>
          </a:p>
          <a:p>
            <a:pPr lvl="1">
              <a:spcBef>
                <a:spcPct val="20000"/>
              </a:spcBef>
              <a:defRPr/>
            </a:pPr>
            <a:r>
              <a:rPr lang="en-US" sz="1800" b="1" dirty="0">
                <a:solidFill>
                  <a:schemeClr val="tx2"/>
                </a:solidFill>
                <a:effectLst>
                  <a:outerShdw blurRad="38100" dist="38100" dir="2700000" algn="tl">
                    <a:srgbClr val="000000"/>
                  </a:outerShdw>
                </a:effectLst>
                <a:latin typeface="Tekton" pitchFamily="34" charset="0"/>
              </a:rPr>
              <a:t>Indicates  the pressure from tank</a:t>
            </a:r>
          </a:p>
          <a:p>
            <a:pPr>
              <a:spcBef>
                <a:spcPct val="50000"/>
              </a:spcBef>
              <a:defRPr/>
            </a:pPr>
            <a:endParaRPr lang="en-US" sz="1200" b="1" dirty="0">
              <a:latin typeface="Arial" charset="0"/>
            </a:endParaRPr>
          </a:p>
        </p:txBody>
      </p:sp>
      <p:sp>
        <p:nvSpPr>
          <p:cNvPr id="37900" name="Text Box 34"/>
          <p:cNvSpPr txBox="1">
            <a:spLocks noChangeArrowheads="1"/>
          </p:cNvSpPr>
          <p:nvPr/>
        </p:nvSpPr>
        <p:spPr bwMode="auto">
          <a:xfrm>
            <a:off x="838200" y="22098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endParaRPr lang="en-US" altLang="en-US" sz="1400" b="1">
              <a:latin typeface="Arial" panose="020B0604020202020204" pitchFamily="34" charset="0"/>
            </a:endParaRPr>
          </a:p>
        </p:txBody>
      </p:sp>
      <p:sp>
        <p:nvSpPr>
          <p:cNvPr id="9251" name="Text Box 35"/>
          <p:cNvSpPr txBox="1">
            <a:spLocks noChangeArrowheads="1"/>
          </p:cNvSpPr>
          <p:nvPr/>
        </p:nvSpPr>
        <p:spPr bwMode="auto">
          <a:xfrm>
            <a:off x="381000" y="1828800"/>
            <a:ext cx="1981200" cy="2502223"/>
          </a:xfrm>
          <a:prstGeom prst="rect">
            <a:avLst/>
          </a:prstGeom>
          <a:noFill/>
          <a:ln w="9525">
            <a:noFill/>
            <a:miter lim="800000"/>
            <a:headEnd/>
            <a:tailEnd/>
          </a:ln>
          <a:effectLst/>
        </p:spPr>
        <p:txBody>
          <a:bodyPr>
            <a:spAutoFit/>
          </a:bodyPr>
          <a:lstStyle/>
          <a:p>
            <a:pPr>
              <a:spcBef>
                <a:spcPct val="20000"/>
              </a:spcBef>
              <a:defRPr/>
            </a:pPr>
            <a:r>
              <a:rPr lang="en-US" sz="1800" b="1" dirty="0">
                <a:effectLst>
                  <a:outerShdw blurRad="38100" dist="38100" dir="2700000" algn="tl">
                    <a:srgbClr val="000000"/>
                  </a:outerShdw>
                </a:effectLst>
                <a:latin typeface="Tekton" pitchFamily="34" charset="0"/>
              </a:rPr>
              <a:t>The Low pressure gauge</a:t>
            </a:r>
          </a:p>
          <a:p>
            <a:pPr lvl="1">
              <a:spcBef>
                <a:spcPct val="20000"/>
              </a:spcBef>
              <a:defRPr/>
            </a:pPr>
            <a:r>
              <a:rPr lang="en-US" sz="1800" b="1" dirty="0">
                <a:solidFill>
                  <a:schemeClr val="tx2"/>
                </a:solidFill>
                <a:effectLst>
                  <a:outerShdw blurRad="38100" dist="38100" dir="2700000" algn="tl">
                    <a:srgbClr val="000000"/>
                  </a:outerShdw>
                </a:effectLst>
                <a:latin typeface="Tekton" pitchFamily="34" charset="0"/>
              </a:rPr>
              <a:t>Indicates the delivery pressure to the hoses &amp; torch</a:t>
            </a:r>
          </a:p>
          <a:p>
            <a:pPr>
              <a:spcBef>
                <a:spcPct val="50000"/>
              </a:spcBef>
              <a:defRPr/>
            </a:pPr>
            <a:endParaRPr lang="en-US" sz="1800" b="1" dirty="0">
              <a:latin typeface="Arial" charset="0"/>
            </a:endParaRPr>
          </a:p>
        </p:txBody>
      </p:sp>
      <p:sp>
        <p:nvSpPr>
          <p:cNvPr id="37902" name="Line 37"/>
          <p:cNvSpPr>
            <a:spLocks noChangeShapeType="1"/>
          </p:cNvSpPr>
          <p:nvPr/>
        </p:nvSpPr>
        <p:spPr bwMode="auto">
          <a:xfrm rot="10290504" flipH="1" flipV="1">
            <a:off x="1676400" y="2438400"/>
            <a:ext cx="817563" cy="1317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3" name="Line 38"/>
          <p:cNvSpPr>
            <a:spLocks noChangeShapeType="1"/>
          </p:cNvSpPr>
          <p:nvPr/>
        </p:nvSpPr>
        <p:spPr bwMode="auto">
          <a:xfrm rot="10290504" flipV="1">
            <a:off x="5397500" y="2122488"/>
            <a:ext cx="762000" cy="228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96914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219">
                                            <p:txEl>
                                              <p:pRg st="0" end="0"/>
                                            </p:txEl>
                                          </p:spTgt>
                                        </p:tgtEl>
                                        <p:attrNameLst>
                                          <p:attrName>ppt_c</p:attrName>
                                        </p:attrNameLst>
                                      </p:cBhvr>
                                      <p:to>
                                        <a:srgbClr val="CC00FF"/>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9223"/>
                                        </p:tgtEl>
                                        <p:attrNameLst>
                                          <p:attrName>style.visibility</p:attrName>
                                        </p:attrNameLst>
                                      </p:cBhvr>
                                      <p:to>
                                        <p:strVal val="visible"/>
                                      </p:to>
                                    </p:set>
                                    <p:anim calcmode="lin" valueType="num">
                                      <p:cBhvr additive="base">
                                        <p:cTn id="13" dur="500" fill="hold"/>
                                        <p:tgtEl>
                                          <p:spTgt spid="9223"/>
                                        </p:tgtEl>
                                        <p:attrNameLst>
                                          <p:attrName>ppt_x</p:attrName>
                                        </p:attrNameLst>
                                      </p:cBhvr>
                                      <p:tavLst>
                                        <p:tav tm="0">
                                          <p:val>
                                            <p:strVal val="0-#ppt_w/2"/>
                                          </p:val>
                                        </p:tav>
                                        <p:tav tm="100000">
                                          <p:val>
                                            <p:strVal val="#ppt_x"/>
                                          </p:val>
                                        </p:tav>
                                      </p:tavLst>
                                    </p:anim>
                                    <p:anim calcmode="lin" valueType="num">
                                      <p:cBhvr additive="base">
                                        <p:cTn id="14" dur="500" fill="hold"/>
                                        <p:tgtEl>
                                          <p:spTgt spid="92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51"/>
                                        </p:tgtEl>
                                        <p:attrNameLst>
                                          <p:attrName>style.visibility</p:attrName>
                                        </p:attrNameLst>
                                      </p:cBhvr>
                                      <p:to>
                                        <p:strVal val="visible"/>
                                      </p:to>
                                    </p:set>
                                    <p:anim calcmode="lin" valueType="num">
                                      <p:cBhvr additive="base">
                                        <p:cTn id="19" dur="500" fill="hold"/>
                                        <p:tgtEl>
                                          <p:spTgt spid="9251"/>
                                        </p:tgtEl>
                                        <p:attrNameLst>
                                          <p:attrName>ppt_x</p:attrName>
                                        </p:attrNameLst>
                                      </p:cBhvr>
                                      <p:tavLst>
                                        <p:tav tm="0">
                                          <p:val>
                                            <p:strVal val="0-#ppt_w/2"/>
                                          </p:val>
                                        </p:tav>
                                        <p:tav tm="100000">
                                          <p:val>
                                            <p:strVal val="#ppt_x"/>
                                          </p:val>
                                        </p:tav>
                                      </p:tavLst>
                                    </p:anim>
                                    <p:anim calcmode="lin" valueType="num">
                                      <p:cBhvr additive="base">
                                        <p:cTn id="20" dur="500" fill="hold"/>
                                        <p:tgtEl>
                                          <p:spTgt spid="925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49"/>
                                        </p:tgtEl>
                                        <p:attrNameLst>
                                          <p:attrName>style.visibility</p:attrName>
                                        </p:attrNameLst>
                                      </p:cBhvr>
                                      <p:to>
                                        <p:strVal val="visible"/>
                                      </p:to>
                                    </p:set>
                                    <p:anim calcmode="lin" valueType="num">
                                      <p:cBhvr additive="base">
                                        <p:cTn id="25" dur="500" fill="hold"/>
                                        <p:tgtEl>
                                          <p:spTgt spid="9249"/>
                                        </p:tgtEl>
                                        <p:attrNameLst>
                                          <p:attrName>ppt_x</p:attrName>
                                        </p:attrNameLst>
                                      </p:cBhvr>
                                      <p:tavLst>
                                        <p:tav tm="0">
                                          <p:val>
                                            <p:strVal val="0-#ppt_w/2"/>
                                          </p:val>
                                        </p:tav>
                                        <p:tav tm="100000">
                                          <p:val>
                                            <p:strVal val="#ppt_x"/>
                                          </p:val>
                                        </p:tav>
                                      </p:tavLst>
                                    </p:anim>
                                    <p:anim calcmode="lin" valueType="num">
                                      <p:cBhvr additive="base">
                                        <p:cTn id="26" dur="500" fill="hold"/>
                                        <p:tgtEl>
                                          <p:spTgt spid="924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46"/>
                                        </p:tgtEl>
                                        <p:attrNameLst>
                                          <p:attrName>style.visibility</p:attrName>
                                        </p:attrNameLst>
                                      </p:cBhvr>
                                      <p:to>
                                        <p:strVal val="visible"/>
                                      </p:to>
                                    </p:set>
                                    <p:anim calcmode="lin" valueType="num">
                                      <p:cBhvr additive="base">
                                        <p:cTn id="31" dur="500" fill="hold"/>
                                        <p:tgtEl>
                                          <p:spTgt spid="9246"/>
                                        </p:tgtEl>
                                        <p:attrNameLst>
                                          <p:attrName>ppt_x</p:attrName>
                                        </p:attrNameLst>
                                      </p:cBhvr>
                                      <p:tavLst>
                                        <p:tav tm="0">
                                          <p:val>
                                            <p:strVal val="0-#ppt_w/2"/>
                                          </p:val>
                                        </p:tav>
                                        <p:tav tm="100000">
                                          <p:val>
                                            <p:strVal val="#ppt_x"/>
                                          </p:val>
                                        </p:tav>
                                      </p:tavLst>
                                    </p:anim>
                                    <p:anim calcmode="lin" valueType="num">
                                      <p:cBhvr additive="base">
                                        <p:cTn id="32" dur="500" fill="hold"/>
                                        <p:tgtEl>
                                          <p:spTgt spid="924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44"/>
                                        </p:tgtEl>
                                        <p:attrNameLst>
                                          <p:attrName>style.visibility</p:attrName>
                                        </p:attrNameLst>
                                      </p:cBhvr>
                                      <p:to>
                                        <p:strVal val="visible"/>
                                      </p:to>
                                    </p:set>
                                    <p:anim calcmode="lin" valueType="num">
                                      <p:cBhvr additive="base">
                                        <p:cTn id="37" dur="500" fill="hold"/>
                                        <p:tgtEl>
                                          <p:spTgt spid="9244"/>
                                        </p:tgtEl>
                                        <p:attrNameLst>
                                          <p:attrName>ppt_x</p:attrName>
                                        </p:attrNameLst>
                                      </p:cBhvr>
                                      <p:tavLst>
                                        <p:tav tm="0">
                                          <p:val>
                                            <p:strVal val="0-#ppt_w/2"/>
                                          </p:val>
                                        </p:tav>
                                        <p:tav tm="100000">
                                          <p:val>
                                            <p:strVal val="#ppt_x"/>
                                          </p:val>
                                        </p:tav>
                                      </p:tavLst>
                                    </p:anim>
                                    <p:anim calcmode="lin" valueType="num">
                                      <p:cBhvr additive="base">
                                        <p:cTn id="38" dur="500" fill="hold"/>
                                        <p:tgtEl>
                                          <p:spTgt spid="9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3" grpId="0" animBg="1"/>
      <p:bldP spid="9244" grpId="0" autoUpdateAnimBg="0"/>
      <p:bldP spid="9246" grpId="0" autoUpdateAnimBg="0"/>
      <p:bldP spid="9249" grpId="0" autoUpdateAnimBg="0"/>
      <p:bldP spid="925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0"/>
            <a:ext cx="7772400" cy="1143000"/>
          </a:xfrm>
        </p:spPr>
        <p:txBody>
          <a:bodyPr/>
          <a:lstStyle/>
          <a:p>
            <a:pPr eaLnBrk="1" hangingPunct="1">
              <a:defRPr/>
            </a:pPr>
            <a:r>
              <a:rPr lang="en-US" sz="3400" b="1"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Some more info on</a:t>
            </a:r>
            <a:r>
              <a:rPr lang="en-US" b="1"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 </a:t>
            </a:r>
            <a:r>
              <a:rPr lang="en-US" sz="3400" b="1"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regulators</a:t>
            </a:r>
          </a:p>
        </p:txBody>
      </p:sp>
      <p:sp>
        <p:nvSpPr>
          <p:cNvPr id="81923" name="Rectangle 3"/>
          <p:cNvSpPr>
            <a:spLocks noGrp="1" noChangeArrowheads="1"/>
          </p:cNvSpPr>
          <p:nvPr>
            <p:ph type="body" idx="1"/>
          </p:nvPr>
        </p:nvSpPr>
        <p:spPr>
          <a:xfrm>
            <a:off x="1219200" y="1066800"/>
            <a:ext cx="7924800" cy="5105400"/>
          </a:xfrm>
        </p:spPr>
        <p:txBody>
          <a:bodyPr/>
          <a:lstStyle/>
          <a:p>
            <a:pPr eaLnBrk="1" hangingPunct="1">
              <a:buFont typeface="Wingdings" panose="05000000000000000000" pitchFamily="2" charset="2"/>
              <a:buNone/>
              <a:defRPr/>
            </a:pPr>
            <a:r>
              <a:rPr lang="en-US" sz="2000" b="1" i="1" dirty="0" smtClean="0">
                <a:latin typeface="Arial" charset="0"/>
                <a:cs typeface="Arial" charset="0"/>
              </a:rPr>
              <a:t>Warning -Always keep the regulator free of oil, grease and other flammable substances</a:t>
            </a:r>
          </a:p>
          <a:p>
            <a:pPr eaLnBrk="1" hangingPunct="1">
              <a:buFont typeface="Wingdings" panose="05000000000000000000" pitchFamily="2" charset="2"/>
              <a:buNone/>
              <a:defRPr/>
            </a:pPr>
            <a:r>
              <a:rPr lang="en-US" sz="2000" b="1" i="1" dirty="0" smtClean="0">
                <a:latin typeface="Arial" charset="0"/>
                <a:cs typeface="Arial" charset="0"/>
              </a:rPr>
              <a:t> </a:t>
            </a:r>
          </a:p>
          <a:p>
            <a:pPr eaLnBrk="1" hangingPunct="1">
              <a:buFont typeface="Wingdings" panose="05000000000000000000" pitchFamily="2" charset="2"/>
              <a:buNone/>
              <a:defRPr/>
            </a:pPr>
            <a:r>
              <a:rPr lang="en-US" sz="2000" b="1" i="1" dirty="0" smtClean="0">
                <a:latin typeface="Arial" charset="0"/>
                <a:cs typeface="Arial" charset="0"/>
              </a:rPr>
              <a:t>Never use oil or grease on the regulator, cylinder or manifold connection</a:t>
            </a:r>
          </a:p>
          <a:p>
            <a:pPr eaLnBrk="1" hangingPunct="1">
              <a:buFont typeface="Wingdings" panose="05000000000000000000" pitchFamily="2" charset="2"/>
              <a:buNone/>
              <a:defRPr/>
            </a:pPr>
            <a:endParaRPr lang="en-US" sz="2000" b="1" i="1" dirty="0" smtClean="0">
              <a:latin typeface="Arial" charset="0"/>
              <a:cs typeface="Arial" charset="0"/>
            </a:endParaRPr>
          </a:p>
          <a:p>
            <a:pPr eaLnBrk="1" hangingPunct="1">
              <a:buFont typeface="Wingdings" panose="05000000000000000000" pitchFamily="2" charset="2"/>
              <a:buNone/>
              <a:defRPr/>
            </a:pPr>
            <a:r>
              <a:rPr lang="en-US" sz="2000" b="1" i="1" dirty="0" smtClean="0">
                <a:latin typeface="Arial" charset="0"/>
                <a:cs typeface="Arial" charset="0"/>
              </a:rPr>
              <a:t>DO NOT change the inlet connection on a regulator in an attempt to use the regulator for a different gas service</a:t>
            </a:r>
          </a:p>
          <a:p>
            <a:pPr eaLnBrk="1" hangingPunct="1">
              <a:buFont typeface="Wingdings" panose="05000000000000000000" pitchFamily="2" charset="2"/>
              <a:buNone/>
              <a:defRPr/>
            </a:pPr>
            <a:endParaRPr lang="en-US" sz="2000" dirty="0" smtClean="0">
              <a:solidFill>
                <a:srgbClr val="EAEAEA"/>
              </a:solidFill>
            </a:endParaRPr>
          </a:p>
        </p:txBody>
      </p:sp>
      <p:pic>
        <p:nvPicPr>
          <p:cNvPr id="39940" name="Picture 4" descr="boom">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066800"/>
            <a:ext cx="601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boom">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0"/>
            <a:ext cx="601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boom">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57400"/>
            <a:ext cx="601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7" name="Text Box 7"/>
          <p:cNvSpPr txBox="1">
            <a:spLocks noChangeArrowheads="1"/>
          </p:cNvSpPr>
          <p:nvPr/>
        </p:nvSpPr>
        <p:spPr bwMode="auto">
          <a:xfrm>
            <a:off x="1371600" y="4084638"/>
            <a:ext cx="7391400" cy="2773362"/>
          </a:xfrm>
          <a:prstGeom prst="rect">
            <a:avLst/>
          </a:prstGeom>
          <a:noFill/>
          <a:ln w="9525">
            <a:noFill/>
            <a:miter lim="800000"/>
            <a:headEnd/>
            <a:tailEnd/>
          </a:ln>
          <a:effectLst/>
        </p:spPr>
        <p:txBody>
          <a:bodyPr>
            <a:spAutoFit/>
          </a:bodyPr>
          <a:lstStyle/>
          <a:p>
            <a:pPr>
              <a:spcBef>
                <a:spcPct val="50000"/>
              </a:spcBef>
              <a:defRPr/>
            </a:pPr>
            <a:r>
              <a:rPr lang="en-US" sz="3200" b="1" i="1" dirty="0">
                <a:solidFill>
                  <a:srgbClr val="EAEAEA"/>
                </a:solidFill>
                <a:effectLst>
                  <a:outerShdw blurRad="38100" dist="38100" dir="2700000" algn="tl">
                    <a:srgbClr val="000000"/>
                  </a:outerShdw>
                </a:effectLst>
                <a:latin typeface="Arial" charset="0"/>
              </a:rPr>
              <a:t>Never stand in front or behind a regulator when opening the cylinder valve</a:t>
            </a:r>
            <a:br>
              <a:rPr lang="en-US" sz="3200" b="1" i="1" dirty="0">
                <a:solidFill>
                  <a:srgbClr val="EAEAEA"/>
                </a:solidFill>
                <a:effectLst>
                  <a:outerShdw blurRad="38100" dist="38100" dir="2700000" algn="tl">
                    <a:srgbClr val="000000"/>
                  </a:outerShdw>
                </a:effectLst>
                <a:latin typeface="Arial" charset="0"/>
              </a:rPr>
            </a:br>
            <a:endParaRPr lang="en-US" sz="3200" b="1" i="1" dirty="0">
              <a:solidFill>
                <a:srgbClr val="EAEAEA"/>
              </a:solidFill>
              <a:effectLst>
                <a:outerShdw blurRad="38100" dist="38100" dir="2700000" algn="tl">
                  <a:srgbClr val="000000"/>
                </a:outerShdw>
              </a:effectLst>
              <a:latin typeface="Arial" charset="0"/>
            </a:endParaRPr>
          </a:p>
          <a:p>
            <a:pPr>
              <a:spcBef>
                <a:spcPct val="50000"/>
              </a:spcBef>
              <a:defRPr/>
            </a:pPr>
            <a:endParaRPr lang="en-US" sz="3200" b="1" dirty="0">
              <a:latin typeface="Arial" charset="0"/>
            </a:endParaRPr>
          </a:p>
        </p:txBody>
      </p:sp>
      <p:pic>
        <p:nvPicPr>
          <p:cNvPr id="81928" name="Picture 8" descr="aler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91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503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p:cTn id="7" dur="500" fill="hold"/>
                                        <p:tgtEl>
                                          <p:spTgt spid="819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p:cTn id="13" dur="500" fill="hold"/>
                                        <p:tgtEl>
                                          <p:spTgt spid="819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192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p:cTn id="19" dur="500" fill="hold"/>
                                        <p:tgtEl>
                                          <p:spTgt spid="819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192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1923">
                                            <p:txEl>
                                              <p:pRg st="4" end="4"/>
                                            </p:txEl>
                                          </p:spTgt>
                                        </p:tgtEl>
                                        <p:attrNameLst>
                                          <p:attrName>style.visibility</p:attrName>
                                        </p:attrNameLst>
                                      </p:cBhvr>
                                      <p:to>
                                        <p:strVal val="visible"/>
                                      </p:to>
                                    </p:set>
                                    <p:anim calcmode="lin" valueType="num">
                                      <p:cBhvr>
                                        <p:cTn id="25" dur="500" fill="hold"/>
                                        <p:tgtEl>
                                          <p:spTgt spid="8192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8192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1928"/>
                                        </p:tgtEl>
                                        <p:attrNameLst>
                                          <p:attrName>style.visibility</p:attrName>
                                        </p:attrNameLst>
                                      </p:cBhvr>
                                      <p:to>
                                        <p:strVal val="visible"/>
                                      </p:to>
                                    </p:set>
                                    <p:anim calcmode="lin" valueType="num">
                                      <p:cBhvr additive="base">
                                        <p:cTn id="31" dur="500" fill="hold"/>
                                        <p:tgtEl>
                                          <p:spTgt spid="81928"/>
                                        </p:tgtEl>
                                        <p:attrNameLst>
                                          <p:attrName>ppt_x</p:attrName>
                                        </p:attrNameLst>
                                      </p:cBhvr>
                                      <p:tavLst>
                                        <p:tav tm="0">
                                          <p:val>
                                            <p:strVal val="0-#ppt_w/2"/>
                                          </p:val>
                                        </p:tav>
                                        <p:tav tm="100000">
                                          <p:val>
                                            <p:strVal val="#ppt_x"/>
                                          </p:val>
                                        </p:tav>
                                      </p:tavLst>
                                    </p:anim>
                                    <p:anim calcmode="lin" valueType="num">
                                      <p:cBhvr additive="base">
                                        <p:cTn id="32" dur="500" fill="hold"/>
                                        <p:tgtEl>
                                          <p:spTgt spid="8192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27"/>
                                        </p:tgtEl>
                                        <p:attrNameLst>
                                          <p:attrName>style.visibility</p:attrName>
                                        </p:attrNameLst>
                                      </p:cBhvr>
                                      <p:to>
                                        <p:strVal val="visible"/>
                                      </p:to>
                                    </p:set>
                                    <p:anim calcmode="lin" valueType="num">
                                      <p:cBhvr additive="base">
                                        <p:cTn id="37" dur="500" fill="hold"/>
                                        <p:tgtEl>
                                          <p:spTgt spid="81927"/>
                                        </p:tgtEl>
                                        <p:attrNameLst>
                                          <p:attrName>ppt_x</p:attrName>
                                        </p:attrNameLst>
                                      </p:cBhvr>
                                      <p:tavLst>
                                        <p:tav tm="0">
                                          <p:val>
                                            <p:strVal val="0-#ppt_w/2"/>
                                          </p:val>
                                        </p:tav>
                                        <p:tav tm="100000">
                                          <p:val>
                                            <p:strVal val="#ppt_x"/>
                                          </p:val>
                                        </p:tav>
                                      </p:tavLst>
                                    </p:anim>
                                    <p:anim calcmode="lin" valueType="num">
                                      <p:cBhvr additive="base">
                                        <p:cTn id="38" dur="500" fill="hold"/>
                                        <p:tgtEl>
                                          <p:spTgt spid="819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P spid="8192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62000" y="228600"/>
            <a:ext cx="7772400" cy="685800"/>
          </a:xfrm>
        </p:spPr>
        <p:txBody>
          <a:bodyPr/>
          <a:lstStyle/>
          <a:p>
            <a:pPr eaLnBrk="1" hangingPunct="1">
              <a:defRPr/>
            </a:pPr>
            <a:r>
              <a:rPr lang="en-US" b="1"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Check valves</a:t>
            </a:r>
          </a:p>
        </p:txBody>
      </p:sp>
      <p:pic>
        <p:nvPicPr>
          <p:cNvPr id="44035" name="Picture 5" descr="pg0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810000"/>
            <a:ext cx="3592513"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7"/>
          <p:cNvSpPr>
            <a:spLocks noChangeArrowheads="1"/>
          </p:cNvSpPr>
          <p:nvPr/>
        </p:nvSpPr>
        <p:spPr bwMode="auto">
          <a:xfrm>
            <a:off x="5029200" y="594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44037" name="Oval 8" descr="Granite"/>
          <p:cNvSpPr>
            <a:spLocks noChangeArrowheads="1"/>
          </p:cNvSpPr>
          <p:nvPr/>
        </p:nvSpPr>
        <p:spPr bwMode="auto">
          <a:xfrm>
            <a:off x="4419600" y="4191000"/>
            <a:ext cx="685800" cy="762000"/>
          </a:xfrm>
          <a:prstGeom prst="ellipse">
            <a:avLst/>
          </a:prstGeom>
          <a:blipFill dpi="0" rotWithShape="0">
            <a:blip r:embed="rId4"/>
            <a:srcRect/>
            <a:tile tx="0" ty="0" sx="100000" sy="100000" flip="none" algn="tl"/>
          </a:blipFill>
          <a:ln w="28575">
            <a:solidFill>
              <a:schemeClr val="tx1"/>
            </a:solidFill>
            <a:round/>
            <a:headEnd/>
            <a:tailEnd/>
          </a:ln>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76819" name="Text Box 19"/>
          <p:cNvSpPr txBox="1">
            <a:spLocks noChangeArrowheads="1"/>
          </p:cNvSpPr>
          <p:nvPr/>
        </p:nvSpPr>
        <p:spPr bwMode="auto">
          <a:xfrm>
            <a:off x="0" y="4876800"/>
            <a:ext cx="441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r>
              <a:rPr lang="en-US" altLang="en-US" sz="2000" b="1">
                <a:latin typeface="Arial" panose="020B0604020202020204" pitchFamily="34" charset="0"/>
              </a:rPr>
              <a:t>Flow of gas keeps valve open</a:t>
            </a:r>
          </a:p>
        </p:txBody>
      </p:sp>
      <p:sp>
        <p:nvSpPr>
          <p:cNvPr id="76820" name="Rectangle 20"/>
          <p:cNvSpPr>
            <a:spLocks noChangeArrowheads="1"/>
          </p:cNvSpPr>
          <p:nvPr/>
        </p:nvSpPr>
        <p:spPr bwMode="auto">
          <a:xfrm>
            <a:off x="228600" y="914400"/>
            <a:ext cx="8610600" cy="2225675"/>
          </a:xfrm>
          <a:prstGeom prst="rect">
            <a:avLst/>
          </a:prstGeom>
          <a:noFill/>
          <a:ln w="9525">
            <a:noFill/>
            <a:miter lim="800000"/>
            <a:headEnd/>
            <a:tailEnd/>
          </a:ln>
          <a:effectLst/>
        </p:spPr>
        <p:txBody>
          <a:bodyPr>
            <a:spAutoFit/>
          </a:bodyPr>
          <a:lstStyle/>
          <a:p>
            <a:pPr>
              <a:buFontTx/>
              <a:buChar char="•"/>
              <a:tabLst>
                <a:tab pos="457200" algn="l"/>
                <a:tab pos="914400" algn="l"/>
                <a:tab pos="1279525" algn="l"/>
                <a:tab pos="1371600" algn="l"/>
                <a:tab pos="1828800" algn="l"/>
                <a:tab pos="2286000" algn="l"/>
                <a:tab pos="2743200" algn="l"/>
                <a:tab pos="3200400" algn="l"/>
                <a:tab pos="3657600" algn="l"/>
                <a:tab pos="4114800" algn="l"/>
                <a:tab pos="4572000" algn="l"/>
                <a:tab pos="5029200" algn="l"/>
                <a:tab pos="5486400" algn="l"/>
                <a:tab pos="5943600" algn="l"/>
              </a:tabLst>
              <a:defRPr/>
            </a:pPr>
            <a:r>
              <a:rPr lang="en-US" sz="2000" i="1" dirty="0">
                <a:solidFill>
                  <a:schemeClr val="bg2"/>
                </a:solidFill>
                <a:effectLst>
                  <a:outerShdw blurRad="38100" dist="38100" dir="2700000" algn="tl">
                    <a:srgbClr val="000000"/>
                  </a:outerShdw>
                </a:effectLst>
                <a:latin typeface="Arial Black" pitchFamily="34" charset="0"/>
                <a:cs typeface="Times New Roman" pitchFamily="18" charset="0"/>
              </a:rPr>
              <a:t>The purpose of an internal check valve is to reduce the possibility of reverse flow gas.  </a:t>
            </a:r>
          </a:p>
          <a:p>
            <a:pPr>
              <a:buFontTx/>
              <a:buChar char="•"/>
              <a:tabLst>
                <a:tab pos="457200" algn="l"/>
                <a:tab pos="914400" algn="l"/>
                <a:tab pos="1279525" algn="l"/>
                <a:tab pos="1371600" algn="l"/>
                <a:tab pos="1828800" algn="l"/>
                <a:tab pos="2286000" algn="l"/>
                <a:tab pos="2743200" algn="l"/>
                <a:tab pos="3200400" algn="l"/>
                <a:tab pos="3657600" algn="l"/>
                <a:tab pos="4114800" algn="l"/>
                <a:tab pos="4572000" algn="l"/>
                <a:tab pos="5029200" algn="l"/>
                <a:tab pos="5486400" algn="l"/>
                <a:tab pos="5943600" algn="l"/>
              </a:tabLst>
              <a:defRPr/>
            </a:pPr>
            <a:r>
              <a:rPr lang="en-US" sz="2000" i="1" dirty="0">
                <a:solidFill>
                  <a:schemeClr val="bg2"/>
                </a:solidFill>
                <a:effectLst>
                  <a:outerShdw blurRad="38100" dist="38100" dir="2700000" algn="tl">
                    <a:srgbClr val="000000"/>
                  </a:outerShdw>
                </a:effectLst>
                <a:latin typeface="Arial Black" pitchFamily="34" charset="0"/>
                <a:cs typeface="Times New Roman" pitchFamily="18" charset="0"/>
              </a:rPr>
              <a:t>It is not intended to act as a fire stop or flashback arrestor!  </a:t>
            </a:r>
          </a:p>
          <a:p>
            <a:pPr>
              <a:buFontTx/>
              <a:buChar char="•"/>
              <a:tabLst>
                <a:tab pos="457200" algn="l"/>
                <a:tab pos="914400" algn="l"/>
                <a:tab pos="1279525" algn="l"/>
                <a:tab pos="1371600" algn="l"/>
                <a:tab pos="1828800" algn="l"/>
                <a:tab pos="2286000" algn="l"/>
                <a:tab pos="2743200" algn="l"/>
                <a:tab pos="3200400" algn="l"/>
                <a:tab pos="3657600" algn="l"/>
                <a:tab pos="4114800" algn="l"/>
                <a:tab pos="4572000" algn="l"/>
                <a:tab pos="5029200" algn="l"/>
                <a:tab pos="5486400" algn="l"/>
                <a:tab pos="5943600" algn="l"/>
              </a:tabLst>
              <a:defRPr/>
            </a:pPr>
            <a:r>
              <a:rPr lang="en-US" sz="2000" i="1" dirty="0">
                <a:solidFill>
                  <a:schemeClr val="bg2"/>
                </a:solidFill>
                <a:effectLst>
                  <a:outerShdw blurRad="38100" dist="38100" dir="2700000" algn="tl">
                    <a:srgbClr val="000000"/>
                  </a:outerShdw>
                </a:effectLst>
                <a:latin typeface="Arial Black" pitchFamily="34" charset="0"/>
                <a:cs typeface="Times New Roman" pitchFamily="18" charset="0"/>
              </a:rPr>
              <a:t>Ensure that the internal check valves are working properly by 	testing at least every six months, more often if the hoses 	are frequently removed from the torch.  No inlet filter.</a:t>
            </a:r>
          </a:p>
          <a:p>
            <a:pPr>
              <a:tabLst>
                <a:tab pos="457200" algn="l"/>
                <a:tab pos="914400" algn="l"/>
                <a:tab pos="1279525" algn="l"/>
                <a:tab pos="1371600" algn="l"/>
                <a:tab pos="1828800" algn="l"/>
                <a:tab pos="2286000" algn="l"/>
                <a:tab pos="2743200" algn="l"/>
                <a:tab pos="3200400" algn="l"/>
                <a:tab pos="3657600" algn="l"/>
                <a:tab pos="4114800" algn="l"/>
                <a:tab pos="4572000" algn="l"/>
                <a:tab pos="5029200" algn="l"/>
                <a:tab pos="5486400" algn="l"/>
                <a:tab pos="5943600" algn="l"/>
              </a:tabLst>
              <a:defRPr/>
            </a:pPr>
            <a:endParaRPr lang="en-US" sz="2000" dirty="0">
              <a:solidFill>
                <a:srgbClr val="EAEAEA"/>
              </a:solidFill>
              <a:effectLst>
                <a:outerShdw blurRad="38100" dist="38100" dir="2700000" algn="tl">
                  <a:srgbClr val="000000"/>
                </a:outerShdw>
              </a:effectLst>
              <a:latin typeface="Arial Black" pitchFamily="34" charset="0"/>
            </a:endParaRPr>
          </a:p>
        </p:txBody>
      </p:sp>
      <p:sp>
        <p:nvSpPr>
          <p:cNvPr id="44040" name="Text Box 21"/>
          <p:cNvSpPr txBox="1">
            <a:spLocks noChangeArrowheads="1"/>
          </p:cNvSpPr>
          <p:nvPr/>
        </p:nvSpPr>
        <p:spPr bwMode="auto">
          <a:xfrm>
            <a:off x="3733800" y="30480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r>
              <a:rPr lang="en-US" altLang="en-US" sz="2000" b="1">
                <a:latin typeface="Arial" panose="020B0604020202020204" pitchFamily="34" charset="0"/>
              </a:rPr>
              <a:t>Spring activated</a:t>
            </a:r>
          </a:p>
        </p:txBody>
      </p:sp>
      <p:sp>
        <p:nvSpPr>
          <p:cNvPr id="44041" name="Line 22"/>
          <p:cNvSpPr>
            <a:spLocks noChangeShapeType="1"/>
          </p:cNvSpPr>
          <p:nvPr/>
        </p:nvSpPr>
        <p:spPr bwMode="auto">
          <a:xfrm>
            <a:off x="5029200" y="3429000"/>
            <a:ext cx="3810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2" name="Text Box 24"/>
          <p:cNvSpPr txBox="1">
            <a:spLocks noChangeArrowheads="1"/>
          </p:cNvSpPr>
          <p:nvPr/>
        </p:nvSpPr>
        <p:spPr bwMode="auto">
          <a:xfrm>
            <a:off x="533400" y="37338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r>
              <a:rPr lang="en-US" altLang="en-US" sz="2000" b="1">
                <a:latin typeface="Arial" panose="020B0604020202020204" pitchFamily="34" charset="0"/>
              </a:rPr>
              <a:t>Gas flow</a:t>
            </a:r>
          </a:p>
        </p:txBody>
      </p:sp>
      <p:sp>
        <p:nvSpPr>
          <p:cNvPr id="44043" name="Rectangle 25"/>
          <p:cNvSpPr>
            <a:spLocks noChangeArrowheads="1"/>
          </p:cNvSpPr>
          <p:nvPr/>
        </p:nvSpPr>
        <p:spPr bwMode="auto">
          <a:xfrm>
            <a:off x="0" y="2438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44044" name="Rectangle 78"/>
          <p:cNvSpPr>
            <a:spLocks noChangeArrowheads="1"/>
          </p:cNvSpPr>
          <p:nvPr/>
        </p:nvSpPr>
        <p:spPr bwMode="auto">
          <a:xfrm>
            <a:off x="0" y="2362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44045" name="Rectangle 91"/>
          <p:cNvSpPr>
            <a:spLocks noChangeArrowheads="1"/>
          </p:cNvSpPr>
          <p:nvPr/>
        </p:nvSpPr>
        <p:spPr bwMode="auto">
          <a:xfrm>
            <a:off x="17145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44046" name="Rectangle 96"/>
          <p:cNvSpPr>
            <a:spLocks noChangeArrowheads="1"/>
          </p:cNvSpPr>
          <p:nvPr/>
        </p:nvSpPr>
        <p:spPr bwMode="auto">
          <a:xfrm>
            <a:off x="17145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pic>
        <p:nvPicPr>
          <p:cNvPr id="44047" name="Picture 98" descr="bar_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038600"/>
            <a:ext cx="1752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Rectangle 101"/>
          <p:cNvSpPr>
            <a:spLocks noChangeArrowheads="1"/>
          </p:cNvSpPr>
          <p:nvPr/>
        </p:nvSpPr>
        <p:spPr bwMode="auto">
          <a:xfrm>
            <a:off x="17145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pic>
        <p:nvPicPr>
          <p:cNvPr id="44049" name="Picture 103" descr="bar_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267200"/>
            <a:ext cx="388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907" name="Rectangle 107"/>
          <p:cNvSpPr>
            <a:spLocks noChangeArrowheads="1"/>
          </p:cNvSpPr>
          <p:nvPr/>
        </p:nvSpPr>
        <p:spPr bwMode="auto">
          <a:xfrm>
            <a:off x="6818313" y="3657600"/>
            <a:ext cx="232568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r>
              <a:rPr lang="en-US" altLang="en-US" sz="2000" b="1">
                <a:latin typeface="Arial" panose="020B0604020202020204" pitchFamily="34" charset="0"/>
              </a:rPr>
              <a:t>Once flow pressure decreases, valve will closes preventing back flow of gas</a:t>
            </a:r>
          </a:p>
        </p:txBody>
      </p:sp>
    </p:spTree>
    <p:extLst>
      <p:ext uri="{BB962C8B-B14F-4D97-AF65-F5344CB8AC3E}">
        <p14:creationId xmlns:p14="http://schemas.microsoft.com/office/powerpoint/2010/main" val="388221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20">
                                            <p:txEl>
                                              <p:pRg st="0" end="0"/>
                                            </p:txEl>
                                          </p:spTgt>
                                        </p:tgtEl>
                                        <p:attrNameLst>
                                          <p:attrName>style.visibility</p:attrName>
                                        </p:attrNameLst>
                                      </p:cBhvr>
                                      <p:to>
                                        <p:strVal val="visible"/>
                                      </p:to>
                                    </p:set>
                                    <p:anim calcmode="lin" valueType="num">
                                      <p:cBhvr additive="base">
                                        <p:cTn id="7" dur="500" fill="hold"/>
                                        <p:tgtEl>
                                          <p:spTgt spid="768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20">
                                            <p:txEl>
                                              <p:pRg st="1" end="1"/>
                                            </p:txEl>
                                          </p:spTgt>
                                        </p:tgtEl>
                                        <p:attrNameLst>
                                          <p:attrName>style.visibility</p:attrName>
                                        </p:attrNameLst>
                                      </p:cBhvr>
                                      <p:to>
                                        <p:strVal val="visible"/>
                                      </p:to>
                                    </p:set>
                                    <p:anim calcmode="lin" valueType="num">
                                      <p:cBhvr additive="base">
                                        <p:cTn id="13" dur="500" fill="hold"/>
                                        <p:tgtEl>
                                          <p:spTgt spid="768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6820">
                                            <p:txEl>
                                              <p:pRg st="2" end="2"/>
                                            </p:txEl>
                                          </p:spTgt>
                                        </p:tgtEl>
                                        <p:attrNameLst>
                                          <p:attrName>style.visibility</p:attrName>
                                        </p:attrNameLst>
                                      </p:cBhvr>
                                      <p:to>
                                        <p:strVal val="visible"/>
                                      </p:to>
                                    </p:set>
                                    <p:anim calcmode="lin" valueType="num">
                                      <p:cBhvr additive="base">
                                        <p:cTn id="19" dur="500" fill="hold"/>
                                        <p:tgtEl>
                                          <p:spTgt spid="7682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819"/>
                                        </p:tgtEl>
                                        <p:attrNameLst>
                                          <p:attrName>style.visibility</p:attrName>
                                        </p:attrNameLst>
                                      </p:cBhvr>
                                      <p:to>
                                        <p:strVal val="visible"/>
                                      </p:to>
                                    </p:set>
                                    <p:anim calcmode="lin" valueType="num">
                                      <p:cBhvr additive="base">
                                        <p:cTn id="25" dur="500" fill="hold"/>
                                        <p:tgtEl>
                                          <p:spTgt spid="76819"/>
                                        </p:tgtEl>
                                        <p:attrNameLst>
                                          <p:attrName>ppt_x</p:attrName>
                                        </p:attrNameLst>
                                      </p:cBhvr>
                                      <p:tavLst>
                                        <p:tav tm="0">
                                          <p:val>
                                            <p:strVal val="0-#ppt_w/2"/>
                                          </p:val>
                                        </p:tav>
                                        <p:tav tm="100000">
                                          <p:val>
                                            <p:strVal val="#ppt_x"/>
                                          </p:val>
                                        </p:tav>
                                      </p:tavLst>
                                    </p:anim>
                                    <p:anim calcmode="lin" valueType="num">
                                      <p:cBhvr additive="base">
                                        <p:cTn id="26" dur="500" fill="hold"/>
                                        <p:tgtEl>
                                          <p:spTgt spid="7681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6907"/>
                                        </p:tgtEl>
                                        <p:attrNameLst>
                                          <p:attrName>style.visibility</p:attrName>
                                        </p:attrNameLst>
                                      </p:cBhvr>
                                      <p:to>
                                        <p:strVal val="visible"/>
                                      </p:to>
                                    </p:set>
                                    <p:animEffect transition="in" filter="dissolve">
                                      <p:cBhvr>
                                        <p:cTn id="31" dur="500"/>
                                        <p:tgtEl>
                                          <p:spTgt spid="76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9" grpId="0" autoUpdateAnimBg="0"/>
      <p:bldP spid="76820" grpId="0" build="p" autoUpdateAnimBg="0"/>
      <p:bldP spid="7690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7" descr="Flamespray Ho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3421"/>
            <a:ext cx="148909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title" idx="4294967295"/>
          </p:nvPr>
        </p:nvSpPr>
        <p:spPr>
          <a:xfrm>
            <a:off x="609600" y="685800"/>
            <a:ext cx="7772400" cy="914400"/>
          </a:xfrm>
          <a:prstGeom prst="rect">
            <a:avLst/>
          </a:prstGeom>
        </p:spPr>
        <p:txBody>
          <a:bodyPr/>
          <a:lstStyle/>
          <a:p>
            <a:pPr eaLnBrk="1" hangingPunct="1">
              <a:defRPr/>
            </a:pPr>
            <a:r>
              <a:rPr lang="en-US" sz="3200" b="1" u="sng"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 The Hoses</a:t>
            </a:r>
          </a:p>
        </p:txBody>
      </p:sp>
      <p:sp>
        <p:nvSpPr>
          <p:cNvPr id="10243" name="Rectangle 3"/>
          <p:cNvSpPr>
            <a:spLocks noGrp="1" noChangeArrowheads="1"/>
          </p:cNvSpPr>
          <p:nvPr>
            <p:ph type="body" idx="4294967295"/>
          </p:nvPr>
        </p:nvSpPr>
        <p:spPr>
          <a:xfrm>
            <a:off x="762000" y="1752600"/>
            <a:ext cx="7772400" cy="1600200"/>
          </a:xfrm>
          <a:prstGeom prst="rect">
            <a:avLst/>
          </a:prstGeom>
        </p:spPr>
        <p:txBody>
          <a:bodyPr/>
          <a:lstStyle/>
          <a:p>
            <a:pPr eaLnBrk="1" hangingPunct="1">
              <a:lnSpc>
                <a:spcPct val="90000"/>
              </a:lnSpc>
              <a:defRPr/>
            </a:pPr>
            <a:r>
              <a:rPr lang="en-US" sz="1800" b="1" dirty="0" smtClean="0">
                <a:latin typeface="Arial Black" pitchFamily="34" charset="0"/>
              </a:rPr>
              <a:t>The hoses are usually color coded, but not always </a:t>
            </a:r>
          </a:p>
          <a:p>
            <a:pPr lvl="1" eaLnBrk="1" hangingPunct="1">
              <a:lnSpc>
                <a:spcPct val="90000"/>
              </a:lnSpc>
              <a:defRPr/>
            </a:pPr>
            <a:r>
              <a:rPr lang="en-US" sz="1800" b="1" dirty="0" smtClean="0">
                <a:solidFill>
                  <a:srgbClr val="00FF00"/>
                </a:solidFill>
                <a:latin typeface="Arial Black" pitchFamily="34" charset="0"/>
              </a:rPr>
              <a:t>Oxygen(green)    </a:t>
            </a:r>
          </a:p>
          <a:p>
            <a:pPr lvl="1" eaLnBrk="1" hangingPunct="1">
              <a:lnSpc>
                <a:spcPct val="90000"/>
              </a:lnSpc>
              <a:defRPr/>
            </a:pPr>
            <a:r>
              <a:rPr lang="en-US" sz="1800" b="1" dirty="0" smtClean="0">
                <a:solidFill>
                  <a:srgbClr val="FF5050"/>
                </a:solidFill>
                <a:latin typeface="Arial Black" pitchFamily="34" charset="0"/>
              </a:rPr>
              <a:t>Acetylene(red)</a:t>
            </a:r>
          </a:p>
          <a:p>
            <a:pPr lvl="1" eaLnBrk="1" hangingPunct="1">
              <a:lnSpc>
                <a:spcPct val="90000"/>
              </a:lnSpc>
              <a:defRPr/>
            </a:pPr>
            <a:r>
              <a:rPr lang="en-US" sz="1800" b="1" dirty="0" smtClean="0">
                <a:solidFill>
                  <a:srgbClr val="FFFF00"/>
                </a:solidFill>
                <a:latin typeface="Arial Black" pitchFamily="34" charset="0"/>
              </a:rPr>
              <a:t>Be careful not to use other hoses, such as air lines, LP gas, etc.</a:t>
            </a:r>
          </a:p>
          <a:p>
            <a:pPr eaLnBrk="1" hangingPunct="1">
              <a:lnSpc>
                <a:spcPct val="90000"/>
              </a:lnSpc>
              <a:defRPr/>
            </a:pPr>
            <a:r>
              <a:rPr lang="en-US" sz="1800" b="1" dirty="0" smtClean="0">
                <a:latin typeface="Arial Black" pitchFamily="34" charset="0"/>
              </a:rPr>
              <a:t>They are neoprene over braided inner section</a:t>
            </a:r>
          </a:p>
          <a:p>
            <a:pPr lvl="1" eaLnBrk="1" hangingPunct="1">
              <a:lnSpc>
                <a:spcPct val="90000"/>
              </a:lnSpc>
              <a:defRPr/>
            </a:pPr>
            <a:r>
              <a:rPr lang="en-US" sz="1800" b="1" dirty="0" smtClean="0">
                <a:solidFill>
                  <a:srgbClr val="CC00FF"/>
                </a:solidFill>
                <a:latin typeface="Arial Black" pitchFamily="34" charset="0"/>
              </a:rPr>
              <a:t>Be careful around sharp objects, they can be cut very easily</a:t>
            </a:r>
          </a:p>
          <a:p>
            <a:pPr eaLnBrk="1" hangingPunct="1">
              <a:lnSpc>
                <a:spcPct val="90000"/>
              </a:lnSpc>
              <a:defRPr/>
            </a:pPr>
            <a:r>
              <a:rPr lang="en-US" sz="1800" b="1" dirty="0" smtClean="0">
                <a:latin typeface="Arial Black" pitchFamily="34" charset="0"/>
              </a:rPr>
              <a:t>They are constructed of flame retardant materials, but will burn if there is a flashback or exposed to sustained heat</a:t>
            </a:r>
          </a:p>
          <a:p>
            <a:pPr eaLnBrk="1" hangingPunct="1">
              <a:lnSpc>
                <a:spcPct val="90000"/>
              </a:lnSpc>
              <a:defRPr/>
            </a:pPr>
            <a:r>
              <a:rPr lang="en-US" sz="1800" b="1" dirty="0" smtClean="0">
                <a:latin typeface="Arial Black" pitchFamily="34" charset="0"/>
              </a:rPr>
              <a:t>Hoses are graded </a:t>
            </a:r>
          </a:p>
          <a:p>
            <a:pPr lvl="1" eaLnBrk="1" hangingPunct="1">
              <a:lnSpc>
                <a:spcPct val="90000"/>
              </a:lnSpc>
              <a:defRPr/>
            </a:pPr>
            <a:r>
              <a:rPr lang="en-US" sz="1800" b="1" dirty="0" smtClean="0">
                <a:solidFill>
                  <a:srgbClr val="FFFF00"/>
                </a:solidFill>
                <a:latin typeface="Arial Black" pitchFamily="34" charset="0"/>
              </a:rPr>
              <a:t>Make sure you are using the right hose for the right gas</a:t>
            </a:r>
          </a:p>
        </p:txBody>
      </p:sp>
      <p:sp>
        <p:nvSpPr>
          <p:cNvPr id="10245" name="Rectangle 5"/>
          <p:cNvSpPr>
            <a:spLocks noChangeArrowheads="1"/>
          </p:cNvSpPr>
          <p:nvPr/>
        </p:nvSpPr>
        <p:spPr bwMode="auto">
          <a:xfrm>
            <a:off x="3117850" y="2325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45262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0-#ppt_w/2"/>
                                          </p:val>
                                        </p:tav>
                                        <p:tav tm="100000">
                                          <p:val>
                                            <p:strVal val="#ppt_x"/>
                                          </p:val>
                                        </p:tav>
                                      </p:tavLst>
                                    </p:anim>
                                    <p:anim calcmode="lin" valueType="num">
                                      <p:cBhvr additive="base">
                                        <p:cTn id="8"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0-#ppt_w/2"/>
                                          </p:val>
                                        </p:tav>
                                        <p:tav tm="100000">
                                          <p:val>
                                            <p:strVal val="#ppt_x"/>
                                          </p:val>
                                        </p:tav>
                                      </p:tavLst>
                                    </p:anim>
                                    <p:anim calcmode="lin" valueType="num">
                                      <p:cBhvr additive="base">
                                        <p:cTn id="14"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0" end="0"/>
                                            </p:txEl>
                                          </p:spTgt>
                                        </p:tgtEl>
                                        <p:attrNameLst>
                                          <p:attrName>style.visibility</p:attrName>
                                        </p:attrNameLst>
                                      </p:cBhvr>
                                      <p:to>
                                        <p:strVal val="visible"/>
                                      </p:to>
                                    </p:set>
                                    <p:anim calcmode="lin" valueType="num">
                                      <p:cBhvr additive="base">
                                        <p:cTn id="19"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0" end="0"/>
                                            </p:txEl>
                                          </p:spTgt>
                                        </p:tgtEl>
                                        <p:attrNameLst>
                                          <p:attrName>ppt_c</p:attrName>
                                        </p:attrNameLst>
                                      </p:cBhvr>
                                      <p:to>
                                        <a:schemeClr val="hlink"/>
                                      </p:to>
                                    </p:animClr>
                                  </p:subTnLst>
                                </p:cTn>
                              </p:par>
                              <p:par>
                                <p:cTn id="21" presetID="2" presetClass="entr" presetSubtype="8" fill="hold" grpId="0" nodeType="withEffect">
                                  <p:stCondLst>
                                    <p:cond delay="0"/>
                                  </p:stCondLst>
                                  <p:childTnLst>
                                    <p:set>
                                      <p:cBhvr>
                                        <p:cTn id="22" dur="1" fill="hold">
                                          <p:stCondLst>
                                            <p:cond delay="0"/>
                                          </p:stCondLst>
                                        </p:cTn>
                                        <p:tgtEl>
                                          <p:spTgt spid="10243">
                                            <p:txEl>
                                              <p:pRg st="1" end="1"/>
                                            </p:txEl>
                                          </p:spTgt>
                                        </p:tgtEl>
                                        <p:attrNameLst>
                                          <p:attrName>style.visibility</p:attrName>
                                        </p:attrNameLst>
                                      </p:cBhvr>
                                      <p:to>
                                        <p:strVal val="visible"/>
                                      </p:to>
                                    </p:set>
                                    <p:anim calcmode="lin" valueType="num">
                                      <p:cBhvr additive="base">
                                        <p:cTn id="2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1" end="1"/>
                                            </p:txEl>
                                          </p:spTgt>
                                        </p:tgtEl>
                                        <p:attrNameLst>
                                          <p:attrName>ppt_c</p:attrName>
                                        </p:attrNameLst>
                                      </p:cBhvr>
                                      <p:to>
                                        <a:schemeClr val="hlink"/>
                                      </p:to>
                                    </p:animClr>
                                  </p:subTnLst>
                                </p:cTn>
                              </p:par>
                              <p:par>
                                <p:cTn id="25" presetID="2" presetClass="entr" presetSubtype="8" fill="hold" grpId="0" nodeType="withEffect">
                                  <p:stCondLst>
                                    <p:cond delay="0"/>
                                  </p:stCondLst>
                                  <p:childTnLst>
                                    <p:set>
                                      <p:cBhvr>
                                        <p:cTn id="26" dur="1" fill="hold">
                                          <p:stCondLst>
                                            <p:cond delay="0"/>
                                          </p:stCondLst>
                                        </p:cTn>
                                        <p:tgtEl>
                                          <p:spTgt spid="10243">
                                            <p:txEl>
                                              <p:pRg st="2" end="2"/>
                                            </p:txEl>
                                          </p:spTgt>
                                        </p:tgtEl>
                                        <p:attrNameLst>
                                          <p:attrName>style.visibility</p:attrName>
                                        </p:attrNameLst>
                                      </p:cBhvr>
                                      <p:to>
                                        <p:strVal val="visible"/>
                                      </p:to>
                                    </p:set>
                                    <p:anim calcmode="lin" valueType="num">
                                      <p:cBhvr additive="base">
                                        <p:cTn id="27"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2" end="2"/>
                                            </p:txEl>
                                          </p:spTgt>
                                        </p:tgtEl>
                                        <p:attrNameLst>
                                          <p:attrName>ppt_c</p:attrName>
                                        </p:attrNameLst>
                                      </p:cBhvr>
                                      <p:to>
                                        <a:schemeClr val="hlink"/>
                                      </p:to>
                                    </p:animClr>
                                  </p:subTnLst>
                                </p:cTn>
                              </p:par>
                              <p:par>
                                <p:cTn id="29" presetID="2" presetClass="entr" presetSubtype="8" fill="hold" grpId="0" nodeType="withEffect">
                                  <p:stCondLst>
                                    <p:cond delay="0"/>
                                  </p:stCondLst>
                                  <p:childTnLst>
                                    <p:set>
                                      <p:cBhvr>
                                        <p:cTn id="30" dur="1" fill="hold">
                                          <p:stCondLst>
                                            <p:cond delay="0"/>
                                          </p:stCondLst>
                                        </p:cTn>
                                        <p:tgtEl>
                                          <p:spTgt spid="10243">
                                            <p:txEl>
                                              <p:pRg st="3" end="3"/>
                                            </p:txEl>
                                          </p:spTgt>
                                        </p:tgtEl>
                                        <p:attrNameLst>
                                          <p:attrName>style.visibility</p:attrName>
                                        </p:attrNameLst>
                                      </p:cBhvr>
                                      <p:to>
                                        <p:strVal val="visible"/>
                                      </p:to>
                                    </p:set>
                                    <p:anim calcmode="lin" valueType="num">
                                      <p:cBhvr additive="base">
                                        <p:cTn id="31"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3" end="3"/>
                                            </p:txEl>
                                          </p:spTgt>
                                        </p:tgtEl>
                                        <p:attrNameLst>
                                          <p:attrName>ppt_c</p:attrName>
                                        </p:attrNameLst>
                                      </p:cBhvr>
                                      <p:to>
                                        <a:schemeClr va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43">
                                            <p:txEl>
                                              <p:pRg st="4" end="4"/>
                                            </p:txEl>
                                          </p:spTgt>
                                        </p:tgtEl>
                                        <p:attrNameLst>
                                          <p:attrName>style.visibility</p:attrName>
                                        </p:attrNameLst>
                                      </p:cBhvr>
                                      <p:to>
                                        <p:strVal val="visible"/>
                                      </p:to>
                                    </p:set>
                                    <p:anim calcmode="lin" valueType="num">
                                      <p:cBhvr additive="base">
                                        <p:cTn id="37"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4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4" end="4"/>
                                            </p:txEl>
                                          </p:spTgt>
                                        </p:tgtEl>
                                        <p:attrNameLst>
                                          <p:attrName>ppt_c</p:attrName>
                                        </p:attrNameLst>
                                      </p:cBhvr>
                                      <p:to>
                                        <a:schemeClr val="hlink"/>
                                      </p:to>
                                    </p:animClr>
                                  </p:subTnLst>
                                </p:cTn>
                              </p:par>
                              <p:par>
                                <p:cTn id="39" presetID="2" presetClass="entr" presetSubtype="8" fill="hold" grpId="0" nodeType="withEffect">
                                  <p:stCondLst>
                                    <p:cond delay="0"/>
                                  </p:stCondLst>
                                  <p:childTnLst>
                                    <p:set>
                                      <p:cBhvr>
                                        <p:cTn id="40" dur="1" fill="hold">
                                          <p:stCondLst>
                                            <p:cond delay="0"/>
                                          </p:stCondLst>
                                        </p:cTn>
                                        <p:tgtEl>
                                          <p:spTgt spid="10243">
                                            <p:txEl>
                                              <p:pRg st="5" end="5"/>
                                            </p:txEl>
                                          </p:spTgt>
                                        </p:tgtEl>
                                        <p:attrNameLst>
                                          <p:attrName>style.visibility</p:attrName>
                                        </p:attrNameLst>
                                      </p:cBhvr>
                                      <p:to>
                                        <p:strVal val="visible"/>
                                      </p:to>
                                    </p:set>
                                    <p:anim calcmode="lin" valueType="num">
                                      <p:cBhvr additive="base">
                                        <p:cTn id="41"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024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5" end="5"/>
                                            </p:txEl>
                                          </p:spTgt>
                                        </p:tgtEl>
                                        <p:attrNameLst>
                                          <p:attrName>ppt_c</p:attrName>
                                        </p:attrNameLst>
                                      </p:cBhvr>
                                      <p:to>
                                        <a:schemeClr val="hlink"/>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243">
                                            <p:txEl>
                                              <p:pRg st="6" end="6"/>
                                            </p:txEl>
                                          </p:spTgt>
                                        </p:tgtEl>
                                        <p:attrNameLst>
                                          <p:attrName>style.visibility</p:attrName>
                                        </p:attrNameLst>
                                      </p:cBhvr>
                                      <p:to>
                                        <p:strVal val="visible"/>
                                      </p:to>
                                    </p:set>
                                    <p:anim calcmode="lin" valueType="num">
                                      <p:cBhvr additive="base">
                                        <p:cTn id="47" dur="5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24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6" end="6"/>
                                            </p:txEl>
                                          </p:spTgt>
                                        </p:tgtEl>
                                        <p:attrNameLst>
                                          <p:attrName>ppt_c</p:attrName>
                                        </p:attrNameLst>
                                      </p:cBhvr>
                                      <p:to>
                                        <a:schemeClr val="hlink"/>
                                      </p:to>
                                    </p:animClr>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0243">
                                            <p:txEl>
                                              <p:pRg st="7" end="7"/>
                                            </p:txEl>
                                          </p:spTgt>
                                        </p:tgtEl>
                                        <p:attrNameLst>
                                          <p:attrName>style.visibility</p:attrName>
                                        </p:attrNameLst>
                                      </p:cBhvr>
                                      <p:to>
                                        <p:strVal val="visible"/>
                                      </p:to>
                                    </p:set>
                                    <p:anim calcmode="lin" valueType="num">
                                      <p:cBhvr additive="base">
                                        <p:cTn id="53" dur="500" fill="hold"/>
                                        <p:tgtEl>
                                          <p:spTgt spid="10243">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0243">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7" end="7"/>
                                            </p:txEl>
                                          </p:spTgt>
                                        </p:tgtEl>
                                        <p:attrNameLst>
                                          <p:attrName>ppt_c</p:attrName>
                                        </p:attrNameLst>
                                      </p:cBhvr>
                                      <p:to>
                                        <a:schemeClr val="hlink"/>
                                      </p:to>
                                    </p:animClr>
                                  </p:subTnLst>
                                </p:cTn>
                              </p:par>
                              <p:par>
                                <p:cTn id="55" presetID="2" presetClass="entr" presetSubtype="8" fill="hold" grpId="0" nodeType="withEffect">
                                  <p:stCondLst>
                                    <p:cond delay="0"/>
                                  </p:stCondLst>
                                  <p:childTnLst>
                                    <p:set>
                                      <p:cBhvr>
                                        <p:cTn id="56" dur="1" fill="hold">
                                          <p:stCondLst>
                                            <p:cond delay="0"/>
                                          </p:stCondLst>
                                        </p:cTn>
                                        <p:tgtEl>
                                          <p:spTgt spid="10243">
                                            <p:txEl>
                                              <p:pRg st="8" end="8"/>
                                            </p:txEl>
                                          </p:spTgt>
                                        </p:tgtEl>
                                        <p:attrNameLst>
                                          <p:attrName>style.visibility</p:attrName>
                                        </p:attrNameLst>
                                      </p:cBhvr>
                                      <p:to>
                                        <p:strVal val="visible"/>
                                      </p:to>
                                    </p:set>
                                    <p:anim calcmode="lin" valueType="num">
                                      <p:cBhvr additive="base">
                                        <p:cTn id="57" dur="500" fill="hold"/>
                                        <p:tgtEl>
                                          <p:spTgt spid="10243">
                                            <p:txEl>
                                              <p:pRg st="8" end="8"/>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0243">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P spid="102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My name is Dave Marquard, founder &amp; owner of </a:t>
            </a:r>
            <a:r>
              <a:rPr lang="en-US" dirty="0" err="1" smtClean="0"/>
              <a:t>Superflash</a:t>
            </a:r>
            <a:r>
              <a:rPr lang="en-US" dirty="0" smtClean="0"/>
              <a:t> Compressed Gas Equipment</a:t>
            </a:r>
          </a:p>
          <a:p>
            <a:r>
              <a:rPr lang="en-US" dirty="0" smtClean="0"/>
              <a:t>I am also a former public official, Chairman of the Avon Lake Municipal Utilities serving six counties, 680 square miles and over 200,000 customers</a:t>
            </a:r>
            <a:endParaRPr lang="en-US" dirty="0"/>
          </a:p>
        </p:txBody>
      </p:sp>
    </p:spTree>
    <p:extLst>
      <p:ext uri="{BB962C8B-B14F-4D97-AF65-F5344CB8AC3E}">
        <p14:creationId xmlns:p14="http://schemas.microsoft.com/office/powerpoint/2010/main" val="38512503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533400"/>
            <a:ext cx="4876800" cy="1524000"/>
          </a:xfrm>
        </p:spPr>
        <p:txBody>
          <a:bodyPr/>
          <a:lstStyle/>
          <a:p>
            <a:pPr eaLnBrk="1" hangingPunct="1">
              <a:defRPr/>
            </a:pPr>
            <a:r>
              <a:rPr lang="en-US" smtClean="0">
                <a:latin typeface="Tekton" pitchFamily="34" charset="0"/>
              </a:rPr>
              <a:t>More hose stuff</a:t>
            </a:r>
          </a:p>
        </p:txBody>
      </p:sp>
      <p:sp>
        <p:nvSpPr>
          <p:cNvPr id="82947" name="Rectangle 3"/>
          <p:cNvSpPr>
            <a:spLocks noGrp="1" noChangeArrowheads="1"/>
          </p:cNvSpPr>
          <p:nvPr>
            <p:ph type="body" idx="1"/>
          </p:nvPr>
        </p:nvSpPr>
        <p:spPr>
          <a:xfrm>
            <a:off x="4909" y="1923255"/>
            <a:ext cx="8686800" cy="4953000"/>
          </a:xfrm>
        </p:spPr>
        <p:txBody>
          <a:bodyPr/>
          <a:lstStyle/>
          <a:p>
            <a:pPr eaLnBrk="1" hangingPunct="1">
              <a:defRPr/>
            </a:pPr>
            <a:r>
              <a:rPr lang="en-US" sz="2400" b="1" i="1" dirty="0" smtClean="0">
                <a:latin typeface="Arial" charset="0"/>
                <a:cs typeface="Arial" charset="0"/>
              </a:rPr>
              <a:t>Keep welding hoses clear of any failing metal, slag or sparks.</a:t>
            </a:r>
          </a:p>
          <a:p>
            <a:pPr eaLnBrk="1" hangingPunct="1">
              <a:defRPr/>
            </a:pPr>
            <a:r>
              <a:rPr lang="en-US" sz="2400" b="1" i="1" dirty="0" smtClean="0">
                <a:latin typeface="Arial" charset="0"/>
                <a:cs typeface="Arial" charset="0"/>
              </a:rPr>
              <a:t>Never allow hoses to become coated with oil, grease or dirt.  Such coatings could conceal damaged areas.</a:t>
            </a:r>
            <a:endParaRPr lang="en-US" sz="2400" dirty="0" smtClean="0">
              <a:cs typeface="Times New Roman" pitchFamily="18" charset="0"/>
            </a:endParaRPr>
          </a:p>
          <a:p>
            <a:pPr algn="just" eaLnBrk="1" hangingPunct="1">
              <a:defRPr/>
            </a:pPr>
            <a:r>
              <a:rPr lang="en-US" sz="2400" b="1" i="1" dirty="0" smtClean="0">
                <a:latin typeface="Arial" charset="0"/>
                <a:cs typeface="Arial" charset="0"/>
              </a:rPr>
              <a:t>Examine the hoses before attaching to welding torch handle or regulators. </a:t>
            </a:r>
          </a:p>
          <a:p>
            <a:pPr algn="just" eaLnBrk="1" hangingPunct="1">
              <a:defRPr/>
            </a:pPr>
            <a:r>
              <a:rPr lang="en-US" sz="2400" b="1" i="1" dirty="0" smtClean="0">
                <a:latin typeface="Arial" charset="0"/>
                <a:cs typeface="Arial" charset="0"/>
              </a:rPr>
              <a:t>If cuts, burns, worn areas or damaged fittings are found, replace the hose.</a:t>
            </a:r>
            <a:endParaRPr lang="en-US" sz="2400" dirty="0" smtClean="0">
              <a:latin typeface="Arial" charset="0"/>
              <a:cs typeface="Arial" charset="0"/>
            </a:endParaRPr>
          </a:p>
          <a:p>
            <a:pPr algn="just" eaLnBrk="1" hangingPunct="1">
              <a:defRPr/>
            </a:pPr>
            <a:r>
              <a:rPr lang="en-US" sz="2400" b="1" i="1" dirty="0" smtClean="0">
                <a:latin typeface="Arial" charset="0"/>
                <a:cs typeface="Arial" charset="0"/>
              </a:rPr>
              <a:t>Completely replace welding hose if it contains multiple splices or when cracks or severe wear is noticed.</a:t>
            </a:r>
            <a:endParaRPr lang="en-US" sz="2400" dirty="0" smtClean="0">
              <a:cs typeface="Times New Roman" pitchFamily="18" charset="0"/>
            </a:endParaRPr>
          </a:p>
          <a:p>
            <a:pPr eaLnBrk="1" hangingPunct="1">
              <a:defRPr/>
            </a:pPr>
            <a:endParaRPr lang="en-US" sz="2400" dirty="0" smtClean="0"/>
          </a:p>
        </p:txBody>
      </p:sp>
      <p:pic>
        <p:nvPicPr>
          <p:cNvPr id="50180" name="Picture 5" descr="Click To Previe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0"/>
            <a:ext cx="1907704" cy="190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921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dissolve">
                                      <p:cBhvr>
                                        <p:cTn id="7" dur="500"/>
                                        <p:tgtEl>
                                          <p:spTgt spid="82947">
                                            <p:txEl>
                                              <p:pRg st="0" end="0"/>
                                            </p:txEl>
                                          </p:spTgt>
                                        </p:tgtEl>
                                      </p:cBhvr>
                                    </p:animEffect>
                                  </p:childTnLst>
                                  <p:subTnLst>
                                    <p:animClr clrSpc="rgb" dir="cw">
                                      <p:cBhvr override="childStyle">
                                        <p:cTn dur="1" fill="hold" display="0" masterRel="nextClick" afterEffect="1"/>
                                        <p:tgtEl>
                                          <p:spTgt spid="82947">
                                            <p:txEl>
                                              <p:pRg st="0" end="0"/>
                                            </p:txEl>
                                          </p:spTgt>
                                        </p:tgtEl>
                                        <p:attrNameLst>
                                          <p:attrName>ppt_c</p:attrName>
                                        </p:attrNameLst>
                                      </p:cBhvr>
                                      <p:to>
                                        <a:srgbClr val="FFFF0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dissolve">
                                      <p:cBhvr>
                                        <p:cTn id="12" dur="500"/>
                                        <p:tgtEl>
                                          <p:spTgt spid="82947">
                                            <p:txEl>
                                              <p:pRg st="1" end="1"/>
                                            </p:txEl>
                                          </p:spTgt>
                                        </p:tgtEl>
                                      </p:cBhvr>
                                    </p:animEffect>
                                  </p:childTnLst>
                                  <p:subTnLst>
                                    <p:animClr clrSpc="rgb" dir="cw">
                                      <p:cBhvr override="childStyle">
                                        <p:cTn dur="1" fill="hold" display="0" masterRel="nextClick" afterEffect="1"/>
                                        <p:tgtEl>
                                          <p:spTgt spid="82947">
                                            <p:txEl>
                                              <p:pRg st="1" end="1"/>
                                            </p:txEl>
                                          </p:spTgt>
                                        </p:tgtEl>
                                        <p:attrNameLst>
                                          <p:attrName>ppt_c</p:attrName>
                                        </p:attrNameLst>
                                      </p:cBhvr>
                                      <p:to>
                                        <a:srgbClr val="FFFF0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dissolve">
                                      <p:cBhvr>
                                        <p:cTn id="17" dur="500"/>
                                        <p:tgtEl>
                                          <p:spTgt spid="82947">
                                            <p:txEl>
                                              <p:pRg st="2" end="2"/>
                                            </p:txEl>
                                          </p:spTgt>
                                        </p:tgtEl>
                                      </p:cBhvr>
                                    </p:animEffect>
                                  </p:childTnLst>
                                  <p:subTnLst>
                                    <p:animClr clrSpc="rgb" dir="cw">
                                      <p:cBhvr override="childStyle">
                                        <p:cTn dur="1" fill="hold" display="0" masterRel="nextClick" afterEffect="1"/>
                                        <p:tgtEl>
                                          <p:spTgt spid="82947">
                                            <p:txEl>
                                              <p:pRg st="2" end="2"/>
                                            </p:txEl>
                                          </p:spTgt>
                                        </p:tgtEl>
                                        <p:attrNameLst>
                                          <p:attrName>ppt_c</p:attrName>
                                        </p:attrNameLst>
                                      </p:cBhvr>
                                      <p:to>
                                        <a:srgbClr val="FFFF0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947">
                                            <p:txEl>
                                              <p:pRg st="3" end="3"/>
                                            </p:txEl>
                                          </p:spTgt>
                                        </p:tgtEl>
                                        <p:attrNameLst>
                                          <p:attrName>style.visibility</p:attrName>
                                        </p:attrNameLst>
                                      </p:cBhvr>
                                      <p:to>
                                        <p:strVal val="visible"/>
                                      </p:to>
                                    </p:set>
                                    <p:animEffect transition="in" filter="dissolve">
                                      <p:cBhvr>
                                        <p:cTn id="22" dur="500"/>
                                        <p:tgtEl>
                                          <p:spTgt spid="82947">
                                            <p:txEl>
                                              <p:pRg st="3" end="3"/>
                                            </p:txEl>
                                          </p:spTgt>
                                        </p:tgtEl>
                                      </p:cBhvr>
                                    </p:animEffect>
                                  </p:childTnLst>
                                  <p:subTnLst>
                                    <p:animClr clrSpc="rgb" dir="cw">
                                      <p:cBhvr override="childStyle">
                                        <p:cTn dur="1" fill="hold" display="0" masterRel="nextClick" afterEffect="1"/>
                                        <p:tgtEl>
                                          <p:spTgt spid="82947">
                                            <p:txEl>
                                              <p:pRg st="3" end="3"/>
                                            </p:txEl>
                                          </p:spTgt>
                                        </p:tgtEl>
                                        <p:attrNameLst>
                                          <p:attrName>ppt_c</p:attrName>
                                        </p:attrNameLst>
                                      </p:cBhvr>
                                      <p:to>
                                        <a:srgbClr val="FFFF0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947">
                                            <p:txEl>
                                              <p:pRg st="4" end="4"/>
                                            </p:txEl>
                                          </p:spTgt>
                                        </p:tgtEl>
                                        <p:attrNameLst>
                                          <p:attrName>style.visibility</p:attrName>
                                        </p:attrNameLst>
                                      </p:cBhvr>
                                      <p:to>
                                        <p:strVal val="visible"/>
                                      </p:to>
                                    </p:set>
                                    <p:animEffect transition="in" filter="dissolve">
                                      <p:cBhvr>
                                        <p:cTn id="27" dur="500"/>
                                        <p:tgtEl>
                                          <p:spTgt spid="82947">
                                            <p:txEl>
                                              <p:pRg st="4" end="4"/>
                                            </p:txEl>
                                          </p:spTgt>
                                        </p:tgtEl>
                                      </p:cBhvr>
                                    </p:animEffect>
                                  </p:childTnLst>
                                  <p:subTnLst>
                                    <p:animClr clrSpc="rgb" dir="cw">
                                      <p:cBhvr override="childStyle">
                                        <p:cTn dur="1" fill="hold" display="0" masterRel="nextClick" afterEffect="1"/>
                                        <p:tgtEl>
                                          <p:spTgt spid="82947">
                                            <p:txEl>
                                              <p:pRg st="4" end="4"/>
                                            </p:txEl>
                                          </p:spTgt>
                                        </p:tgtEl>
                                        <p:attrNameLst>
                                          <p:attrName>ppt_c</p:attrName>
                                        </p:attrNameLst>
                                      </p:cBhvr>
                                      <p:to>
                                        <a:srgbClr val="FF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0" descr="Click To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4"/>
          <p:cNvSpPr txBox="1">
            <a:spLocks noChangeArrowheads="1"/>
          </p:cNvSpPr>
          <p:nvPr/>
        </p:nvSpPr>
        <p:spPr bwMode="auto">
          <a:xfrm>
            <a:off x="6705600" y="26670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endParaRPr lang="en-US" altLang="en-US" sz="2400">
              <a:latin typeface="Times New Roman" panose="02020603050405020304" pitchFamily="18" charset="0"/>
            </a:endParaRPr>
          </a:p>
        </p:txBody>
      </p:sp>
      <p:sp>
        <p:nvSpPr>
          <p:cNvPr id="56324" name="Text Box 6"/>
          <p:cNvSpPr txBox="1">
            <a:spLocks noChangeArrowheads="1"/>
          </p:cNvSpPr>
          <p:nvPr/>
        </p:nvSpPr>
        <p:spPr bwMode="auto">
          <a:xfrm>
            <a:off x="5105400" y="4419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endParaRPr lang="en-US" altLang="en-US" sz="2400">
              <a:latin typeface="Times New Roman" panose="02020603050405020304" pitchFamily="18" charset="0"/>
            </a:endParaRPr>
          </a:p>
        </p:txBody>
      </p:sp>
      <p:sp>
        <p:nvSpPr>
          <p:cNvPr id="56325" name="Rectangle 10"/>
          <p:cNvSpPr>
            <a:spLocks noChangeArrowheads="1"/>
          </p:cNvSpPr>
          <p:nvPr/>
        </p:nvSpPr>
        <p:spPr bwMode="auto">
          <a:xfrm>
            <a:off x="0" y="2544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47121" name="Rectangle 17"/>
          <p:cNvSpPr>
            <a:spLocks noChangeArrowheads="1"/>
          </p:cNvSpPr>
          <p:nvPr/>
        </p:nvSpPr>
        <p:spPr bwMode="auto">
          <a:xfrm>
            <a:off x="457200" y="2097088"/>
            <a:ext cx="8305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tabLst>
                <a:tab pos="1825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tabLst>
                <a:tab pos="1825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tabLst>
                <a:tab pos="1825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tabLst>
                <a:tab pos="1825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tabLst>
                <a:tab pos="1825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tabLst>
                <a:tab pos="1825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tabLst>
                <a:tab pos="1825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tabLst>
                <a:tab pos="1825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tabLst>
                <a:tab pos="1825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a:solidFill>
                  <a:schemeClr val="tx1"/>
                </a:solidFill>
                <a:latin typeface="Tahoma" panose="020B0604030504040204" pitchFamily="34" charset="0"/>
              </a:defRPr>
            </a:lvl9pPr>
          </a:lstStyle>
          <a:p>
            <a:pPr>
              <a:spcBef>
                <a:spcPct val="0"/>
              </a:spcBef>
              <a:buClrTx/>
              <a:buSzTx/>
              <a:buFontTx/>
              <a:buChar char="•"/>
            </a:pPr>
            <a:r>
              <a:rPr lang="en-US" altLang="en-US" sz="1600" i="1" dirty="0">
                <a:latin typeface="Arial Black" panose="020B0A04020102020204" pitchFamily="34" charset="0"/>
                <a:cs typeface="Times New Roman" panose="02020603050405020304" pitchFamily="18" charset="0"/>
              </a:rPr>
              <a:t>Always make sure your equipment is rated for the size tip you have selected.  </a:t>
            </a:r>
          </a:p>
          <a:p>
            <a:pPr>
              <a:spcBef>
                <a:spcPct val="0"/>
              </a:spcBef>
              <a:buClrTx/>
              <a:buSzTx/>
              <a:buFontTx/>
              <a:buChar char="•"/>
            </a:pPr>
            <a:endParaRPr lang="en-US" altLang="en-US" sz="1600" i="1" dirty="0">
              <a:latin typeface="Arial Black" panose="020B0A04020102020204" pitchFamily="34" charset="0"/>
              <a:cs typeface="Times New Roman" panose="02020603050405020304" pitchFamily="18" charset="0"/>
            </a:endParaRPr>
          </a:p>
          <a:p>
            <a:pPr>
              <a:spcBef>
                <a:spcPct val="0"/>
              </a:spcBef>
              <a:buClrTx/>
              <a:buSzTx/>
              <a:buFontTx/>
              <a:buChar char="•"/>
            </a:pPr>
            <a:r>
              <a:rPr lang="en-US" altLang="en-US" sz="1600" i="1" dirty="0">
                <a:latin typeface="Arial Black" panose="020B0A04020102020204" pitchFamily="34" charset="0"/>
                <a:cs typeface="Times New Roman" panose="02020603050405020304" pitchFamily="18" charset="0"/>
              </a:rPr>
              <a:t>A tip with too much capacity for the equipment can starve or choke the tip.  This causes overheating of the head and a flashback may result. </a:t>
            </a:r>
          </a:p>
          <a:p>
            <a:pPr>
              <a:spcBef>
                <a:spcPct val="0"/>
              </a:spcBef>
              <a:buClrTx/>
              <a:buSzTx/>
              <a:buFontTx/>
              <a:buChar char="•"/>
            </a:pPr>
            <a:endParaRPr lang="en-US" altLang="en-US" sz="1600" i="1" dirty="0">
              <a:latin typeface="Arial Black" panose="020B0A04020102020204" pitchFamily="34" charset="0"/>
              <a:cs typeface="Arial" panose="020B0604020202020204" pitchFamily="34" charset="0"/>
            </a:endParaRPr>
          </a:p>
          <a:p>
            <a:pPr>
              <a:spcBef>
                <a:spcPct val="0"/>
              </a:spcBef>
              <a:buClrTx/>
              <a:buSzTx/>
              <a:buFontTx/>
              <a:buChar char="•"/>
            </a:pPr>
            <a:r>
              <a:rPr lang="en-US" altLang="en-US" sz="1600" i="1" dirty="0">
                <a:latin typeface="Arial Black" panose="020B0A04020102020204" pitchFamily="34" charset="0"/>
                <a:cs typeface="Arial" panose="020B0604020202020204" pitchFamily="34" charset="0"/>
              </a:rPr>
              <a:t>A damaged seating surface on either the tip or the head can create a dangerous condition, resulting in a fire or flashback.  This may damage the cutting attachment.  </a:t>
            </a:r>
          </a:p>
          <a:p>
            <a:pPr>
              <a:spcBef>
                <a:spcPct val="0"/>
              </a:spcBef>
              <a:buClrTx/>
              <a:buSzTx/>
              <a:buFontTx/>
              <a:buChar char="•"/>
            </a:pPr>
            <a:endParaRPr lang="en-US" altLang="en-US" sz="1600" i="1" dirty="0">
              <a:latin typeface="Arial Black" panose="020B0A04020102020204" pitchFamily="34" charset="0"/>
              <a:cs typeface="Arial" panose="020B0604020202020204" pitchFamily="34" charset="0"/>
            </a:endParaRPr>
          </a:p>
          <a:p>
            <a:pPr>
              <a:spcBef>
                <a:spcPct val="0"/>
              </a:spcBef>
              <a:buClrTx/>
              <a:buSzTx/>
              <a:buFontTx/>
              <a:buChar char="•"/>
            </a:pPr>
            <a:r>
              <a:rPr lang="en-US" altLang="en-US" sz="1600" i="1" dirty="0">
                <a:latin typeface="Arial Black" panose="020B0A04020102020204" pitchFamily="34" charset="0"/>
                <a:cs typeface="Arial" panose="020B0604020202020204" pitchFamily="34" charset="0"/>
              </a:rPr>
              <a:t>If the seating surface of a tip becomes damaged, DO NOT use it.  Discard the damaged tip. </a:t>
            </a:r>
          </a:p>
          <a:p>
            <a:pPr>
              <a:spcBef>
                <a:spcPct val="0"/>
              </a:spcBef>
              <a:buClrTx/>
              <a:buSzTx/>
              <a:buFontTx/>
              <a:buChar char="•"/>
            </a:pPr>
            <a:endParaRPr lang="en-US" altLang="en-US" sz="1600" i="1" dirty="0">
              <a:latin typeface="Arial Black" panose="020B0A04020102020204" pitchFamily="34" charset="0"/>
              <a:cs typeface="Arial" panose="020B0604020202020204" pitchFamily="34" charset="0"/>
            </a:endParaRPr>
          </a:p>
          <a:p>
            <a:pPr>
              <a:spcBef>
                <a:spcPct val="0"/>
              </a:spcBef>
              <a:buClrTx/>
              <a:buSzTx/>
              <a:buFontTx/>
              <a:buChar char="•"/>
            </a:pPr>
            <a:r>
              <a:rPr lang="en-US" altLang="en-US" sz="1600" i="1" dirty="0">
                <a:latin typeface="Arial Black" panose="020B0A04020102020204" pitchFamily="34" charset="0"/>
                <a:cs typeface="Arial" panose="020B0604020202020204" pitchFamily="34" charset="0"/>
              </a:rPr>
              <a:t>If the head requires repair, take the torch to a qualified repair technician.</a:t>
            </a:r>
          </a:p>
          <a:p>
            <a:pPr>
              <a:spcBef>
                <a:spcPct val="0"/>
              </a:spcBef>
              <a:buClrTx/>
              <a:buSzTx/>
              <a:buFontTx/>
              <a:buNone/>
            </a:pPr>
            <a:endParaRPr lang="en-US" altLang="en-US" sz="1600" dirty="0">
              <a:latin typeface="Arial Black" panose="020B0A04020102020204" pitchFamily="34" charset="0"/>
            </a:endParaRPr>
          </a:p>
        </p:txBody>
      </p:sp>
      <p:sp>
        <p:nvSpPr>
          <p:cNvPr id="56327" name="Rectangle 18"/>
          <p:cNvSpPr>
            <a:spLocks noChangeArrowheads="1"/>
          </p:cNvSpPr>
          <p:nvPr/>
        </p:nvSpPr>
        <p:spPr bwMode="auto">
          <a:xfrm>
            <a:off x="304800" y="0"/>
            <a:ext cx="6781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r>
              <a:rPr lang="en-US" altLang="en-US" sz="2400" b="1" i="1" dirty="0">
                <a:latin typeface="Arial" panose="020B0604020202020204" pitchFamily="34" charset="0"/>
                <a:cs typeface="Arial" panose="020B0604020202020204" pitchFamily="34" charset="0"/>
              </a:rPr>
              <a:t>What size cutting-tip do I need?</a:t>
            </a:r>
          </a:p>
          <a:p>
            <a:pPr>
              <a:spcBef>
                <a:spcPct val="50000"/>
              </a:spcBef>
              <a:buClrTx/>
              <a:buSzTx/>
              <a:buFontTx/>
              <a:buNone/>
            </a:pPr>
            <a:endParaRPr lang="en-US" altLang="en-US" sz="2400" i="1" dirty="0">
              <a:solidFill>
                <a:srgbClr val="EAEAEA"/>
              </a:solidFill>
              <a:latin typeface="Times New Roman" panose="02020603050405020304" pitchFamily="18" charset="0"/>
            </a:endParaRPr>
          </a:p>
        </p:txBody>
      </p:sp>
      <p:sp>
        <p:nvSpPr>
          <p:cNvPr id="47123" name="Rectangle 19"/>
          <p:cNvSpPr>
            <a:spLocks noChangeArrowheads="1"/>
          </p:cNvSpPr>
          <p:nvPr/>
        </p:nvSpPr>
        <p:spPr bwMode="auto">
          <a:xfrm>
            <a:off x="990600" y="4572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2400">
              <a:solidFill>
                <a:srgbClr val="EAEAEA"/>
              </a:solidFill>
              <a:latin typeface="Arial" panose="020B0604020202020204" pitchFamily="34" charset="0"/>
              <a:cs typeface="Arial" panose="020B0604020202020204" pitchFamily="34" charset="0"/>
            </a:endParaRPr>
          </a:p>
        </p:txBody>
      </p:sp>
      <p:sp>
        <p:nvSpPr>
          <p:cNvPr id="56329" name="Rectangle 21"/>
          <p:cNvSpPr>
            <a:spLocks noChangeArrowheads="1"/>
          </p:cNvSpPr>
          <p:nvPr/>
        </p:nvSpPr>
        <p:spPr bwMode="auto">
          <a:xfrm>
            <a:off x="304800" y="838200"/>
            <a:ext cx="6019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r>
              <a:rPr lang="en-US" altLang="en-US" sz="1800" b="1" dirty="0">
                <a:solidFill>
                  <a:srgbClr val="FF0000"/>
                </a:solidFill>
              </a:rPr>
              <a:t>The type of torch you are using and the thickness of material being cut determine the proper size cutting-tip for use in oxy-acetylene flame cutting</a:t>
            </a:r>
          </a:p>
        </p:txBody>
      </p:sp>
    </p:spTree>
    <p:extLst>
      <p:ext uri="{BB962C8B-B14F-4D97-AF65-F5344CB8AC3E}">
        <p14:creationId xmlns:p14="http://schemas.microsoft.com/office/powerpoint/2010/main" val="804266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47123"/>
                                        </p:tgtEl>
                                        <p:attrNameLst>
                                          <p:attrName>style.visibility</p:attrName>
                                        </p:attrNameLst>
                                      </p:cBhvr>
                                      <p:to>
                                        <p:strVal val="visible"/>
                                      </p:to>
                                    </p:set>
                                    <p:animEffect transition="in" filter="dissolve">
                                      <p:cBhvr>
                                        <p:cTn id="7" dur="500"/>
                                        <p:tgtEl>
                                          <p:spTgt spid="47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121">
                                            <p:txEl>
                                              <p:pRg st="0" end="0"/>
                                            </p:txEl>
                                          </p:spTgt>
                                        </p:tgtEl>
                                        <p:attrNameLst>
                                          <p:attrName>style.visibility</p:attrName>
                                        </p:attrNameLst>
                                      </p:cBhvr>
                                      <p:to>
                                        <p:strVal val="visible"/>
                                      </p:to>
                                    </p:set>
                                    <p:animEffect transition="in" filter="randombar(horizontal)">
                                      <p:cBhvr>
                                        <p:cTn id="12" dur="500"/>
                                        <p:tgtEl>
                                          <p:spTgt spid="4712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7121">
                                            <p:txEl>
                                              <p:pRg st="2" end="2"/>
                                            </p:txEl>
                                          </p:spTgt>
                                        </p:tgtEl>
                                        <p:attrNameLst>
                                          <p:attrName>style.visibility</p:attrName>
                                        </p:attrNameLst>
                                      </p:cBhvr>
                                      <p:to>
                                        <p:strVal val="visible"/>
                                      </p:to>
                                    </p:set>
                                    <p:animEffect transition="in" filter="randombar(horizontal)">
                                      <p:cBhvr>
                                        <p:cTn id="17" dur="500"/>
                                        <p:tgtEl>
                                          <p:spTgt spid="471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7121">
                                            <p:txEl>
                                              <p:pRg st="4" end="4"/>
                                            </p:txEl>
                                          </p:spTgt>
                                        </p:tgtEl>
                                        <p:attrNameLst>
                                          <p:attrName>style.visibility</p:attrName>
                                        </p:attrNameLst>
                                      </p:cBhvr>
                                      <p:to>
                                        <p:strVal val="visible"/>
                                      </p:to>
                                    </p:set>
                                    <p:animEffect transition="in" filter="randombar(horizontal)">
                                      <p:cBhvr>
                                        <p:cTn id="22" dur="500"/>
                                        <p:tgtEl>
                                          <p:spTgt spid="4712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7121">
                                            <p:txEl>
                                              <p:pRg st="6" end="6"/>
                                            </p:txEl>
                                          </p:spTgt>
                                        </p:tgtEl>
                                        <p:attrNameLst>
                                          <p:attrName>style.visibility</p:attrName>
                                        </p:attrNameLst>
                                      </p:cBhvr>
                                      <p:to>
                                        <p:strVal val="visible"/>
                                      </p:to>
                                    </p:set>
                                    <p:animEffect transition="in" filter="randombar(horizontal)">
                                      <p:cBhvr>
                                        <p:cTn id="27" dur="500"/>
                                        <p:tgtEl>
                                          <p:spTgt spid="4712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7121">
                                            <p:txEl>
                                              <p:pRg st="8" end="8"/>
                                            </p:txEl>
                                          </p:spTgt>
                                        </p:tgtEl>
                                        <p:attrNameLst>
                                          <p:attrName>style.visibility</p:attrName>
                                        </p:attrNameLst>
                                      </p:cBhvr>
                                      <p:to>
                                        <p:strVal val="visible"/>
                                      </p:to>
                                    </p:set>
                                    <p:animEffect transition="in" filter="randombar(horizontal)">
                                      <p:cBhvr>
                                        <p:cTn id="32" dur="500"/>
                                        <p:tgtEl>
                                          <p:spTgt spid="471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1" grpId="0" build="p" autoUpdateAnimBg="0"/>
      <p:bldP spid="4712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332505" y="3063875"/>
            <a:ext cx="5638800" cy="1447800"/>
          </a:xfrm>
          <a:prstGeom prst="rect">
            <a:avLst/>
          </a:prstGeom>
        </p:spPr>
        <p:txBody>
          <a:bodyPr/>
          <a:lstStyle/>
          <a:p>
            <a:pPr eaLnBrk="1" hangingPunct="1">
              <a:defRPr/>
            </a:pPr>
            <a:r>
              <a:rPr lang="en-US" sz="2500" b="1" i="1" dirty="0" smtClean="0">
                <a:latin typeface="Arial" charset="0"/>
                <a:hlinkClick r:id="rId3" action="ppaction://hlinkfile"/>
              </a:rPr>
              <a:t>MSHA Regulations</a:t>
            </a:r>
            <a:r>
              <a:rPr lang="en-US" sz="2100" b="1" i="1" dirty="0" smtClean="0">
                <a:latin typeface="Arial" charset="0"/>
                <a:hlinkClick r:id="rId3" action="ppaction://hlinkfile"/>
              </a:rPr>
              <a:t>  </a:t>
            </a:r>
            <a:endParaRPr lang="en-US" dirty="0" smtClean="0"/>
          </a:p>
        </p:txBody>
      </p:sp>
      <p:sp>
        <p:nvSpPr>
          <p:cNvPr id="53255" name="Rectangle 7"/>
          <p:cNvSpPr>
            <a:spLocks noChangeArrowheads="1"/>
          </p:cNvSpPr>
          <p:nvPr/>
        </p:nvSpPr>
        <p:spPr bwMode="auto">
          <a:xfrm>
            <a:off x="-43526" y="4007684"/>
            <a:ext cx="5410200" cy="1371600"/>
          </a:xfrm>
          <a:prstGeom prst="rect">
            <a:avLst/>
          </a:prstGeom>
          <a:noFill/>
          <a:ln w="9525">
            <a:noFill/>
            <a:miter lim="800000"/>
            <a:headEnd/>
            <a:tailEnd/>
          </a:ln>
          <a:effectLst/>
        </p:spPr>
        <p:txBody>
          <a:bodyPr anchor="ctr"/>
          <a:lstStyle/>
          <a:p>
            <a:pPr algn="ctr">
              <a:defRPr/>
            </a:pPr>
            <a:r>
              <a:rPr lang="en-US" sz="2800" b="1" i="1" dirty="0">
                <a:solidFill>
                  <a:schemeClr val="tx2"/>
                </a:solidFill>
                <a:effectLst>
                  <a:outerShdw blurRad="38100" dist="38100" dir="2700000" algn="tl">
                    <a:srgbClr val="000000"/>
                  </a:outerShdw>
                </a:effectLst>
                <a:latin typeface="Arial" charset="0"/>
                <a:hlinkClick r:id="rId4" action="ppaction://hlinkfile"/>
              </a:rPr>
              <a:t>OSHA Requirements</a:t>
            </a:r>
            <a:endParaRPr lang="en-US" sz="2800" b="1" i="1" dirty="0">
              <a:solidFill>
                <a:schemeClr val="tx2"/>
              </a:solidFill>
              <a:effectLst>
                <a:outerShdw blurRad="38100" dist="38100" dir="2700000" algn="tl">
                  <a:srgbClr val="000000"/>
                </a:outerShdw>
              </a:effectLst>
              <a:latin typeface="Arial" charset="0"/>
            </a:endParaRPr>
          </a:p>
        </p:txBody>
      </p:sp>
      <p:sp>
        <p:nvSpPr>
          <p:cNvPr id="53256" name="Rectangle 8"/>
          <p:cNvSpPr>
            <a:spLocks noChangeArrowheads="1"/>
          </p:cNvSpPr>
          <p:nvPr/>
        </p:nvSpPr>
        <p:spPr bwMode="auto">
          <a:xfrm>
            <a:off x="685800" y="5105400"/>
            <a:ext cx="4191000" cy="1447800"/>
          </a:xfrm>
          <a:prstGeom prst="rect">
            <a:avLst/>
          </a:prstGeom>
          <a:noFill/>
          <a:ln w="9525">
            <a:noFill/>
            <a:miter lim="800000"/>
            <a:headEnd/>
            <a:tailEnd/>
          </a:ln>
          <a:effectLst/>
        </p:spPr>
        <p:txBody>
          <a:bodyPr anchor="ctr"/>
          <a:lstStyle/>
          <a:p>
            <a:pPr algn="ctr">
              <a:defRPr/>
            </a:pPr>
            <a:r>
              <a:rPr lang="en-US" sz="2800" b="1" i="1">
                <a:effectLst>
                  <a:outerShdw blurRad="38100" dist="38100" dir="2700000" algn="tl">
                    <a:srgbClr val="000000"/>
                  </a:outerShdw>
                </a:effectLst>
                <a:latin typeface="Arial" charset="0"/>
                <a:hlinkClick r:id="rId5" action="ppaction://hlinkfile"/>
              </a:rPr>
              <a:t>ANSI, AWS, and CGA </a:t>
            </a:r>
            <a:r>
              <a:rPr lang="en-US" sz="1600" b="1">
                <a:effectLst>
                  <a:outerShdw blurRad="38100" dist="38100" dir="2700000" algn="tl">
                    <a:srgbClr val="000000"/>
                  </a:outerShdw>
                </a:effectLst>
                <a:latin typeface="Arial" charset="0"/>
                <a:hlinkClick r:id="rId5" action="ppaction://hlinkfile"/>
              </a:rPr>
              <a:t> </a:t>
            </a:r>
            <a:endParaRPr lang="en-US" sz="1600" b="1">
              <a:effectLst>
                <a:outerShdw blurRad="38100" dist="38100" dir="2700000" algn="tl">
                  <a:srgbClr val="000000"/>
                </a:outerShdw>
              </a:effectLst>
              <a:latin typeface="Arial" charset="0"/>
            </a:endParaRPr>
          </a:p>
        </p:txBody>
      </p:sp>
      <p:sp>
        <p:nvSpPr>
          <p:cNvPr id="53257" name="Text Box 9"/>
          <p:cNvSpPr txBox="1">
            <a:spLocks noChangeArrowheads="1"/>
          </p:cNvSpPr>
          <p:nvPr/>
        </p:nvSpPr>
        <p:spPr bwMode="auto">
          <a:xfrm>
            <a:off x="500807" y="53313"/>
            <a:ext cx="5334000" cy="2530475"/>
          </a:xfrm>
          <a:prstGeom prst="rect">
            <a:avLst/>
          </a:prstGeom>
          <a:noFill/>
          <a:ln w="9525">
            <a:noFill/>
            <a:miter lim="800000"/>
            <a:headEnd/>
            <a:tailEnd/>
          </a:ln>
          <a:effectLst/>
        </p:spPr>
        <p:txBody>
          <a:bodyPr>
            <a:spAutoFit/>
          </a:bodyPr>
          <a:lstStyle/>
          <a:p>
            <a:pPr algn="ctr">
              <a:spcBef>
                <a:spcPct val="50000"/>
              </a:spcBef>
              <a:defRPr/>
            </a:pPr>
            <a:r>
              <a:rPr lang="en-US" sz="3200" b="1" dirty="0">
                <a:effectLst>
                  <a:outerShdw blurRad="38100" dist="38100" dir="2700000" algn="tl">
                    <a:srgbClr val="000000"/>
                  </a:outerShdw>
                </a:effectLst>
                <a:latin typeface="Stencil" pitchFamily="82" charset="0"/>
              </a:rPr>
              <a:t>Laws &amp; Regulations </a:t>
            </a:r>
          </a:p>
          <a:p>
            <a:pPr algn="ctr">
              <a:spcBef>
                <a:spcPct val="50000"/>
              </a:spcBef>
              <a:defRPr/>
            </a:pPr>
            <a:r>
              <a:rPr lang="en-US" sz="3200" b="1" dirty="0">
                <a:effectLst>
                  <a:outerShdw blurRad="38100" dist="38100" dir="2700000" algn="tl">
                    <a:srgbClr val="000000"/>
                  </a:outerShdw>
                </a:effectLst>
                <a:latin typeface="Tekton" pitchFamily="34" charset="0"/>
              </a:rPr>
              <a:t>for </a:t>
            </a:r>
          </a:p>
          <a:p>
            <a:pPr algn="ctr">
              <a:spcBef>
                <a:spcPct val="50000"/>
              </a:spcBef>
              <a:defRPr/>
            </a:pPr>
            <a:r>
              <a:rPr lang="en-US" sz="3200" b="1" dirty="0">
                <a:effectLst>
                  <a:outerShdw blurRad="38100" dist="38100" dir="2700000" algn="tl">
                    <a:srgbClr val="000000"/>
                  </a:outerShdw>
                </a:effectLst>
                <a:latin typeface="Arial Black" pitchFamily="34" charset="0"/>
              </a:rPr>
              <a:t>Oxy-Acetylene &amp; Oxy Fuel Gas Use</a:t>
            </a:r>
          </a:p>
        </p:txBody>
      </p:sp>
      <p:grpSp>
        <p:nvGrpSpPr>
          <p:cNvPr id="62470" name="Group 12"/>
          <p:cNvGrpSpPr>
            <a:grpSpLocks/>
          </p:cNvGrpSpPr>
          <p:nvPr/>
        </p:nvGrpSpPr>
        <p:grpSpPr bwMode="auto">
          <a:xfrm>
            <a:off x="1143000" y="914400"/>
            <a:ext cx="5705475" cy="466725"/>
            <a:chOff x="0" y="0"/>
            <a:chExt cx="8985" cy="735"/>
          </a:xfrm>
        </p:grpSpPr>
        <p:sp>
          <p:nvSpPr>
            <p:cNvPr id="62491" name="Freeform 13">
              <a:hlinkClick r:id="rId6" tooltip="OSHA's Search Page"/>
            </p:cNvPr>
            <p:cNvSpPr>
              <a:spLocks/>
            </p:cNvSpPr>
            <p:nvPr/>
          </p:nvSpPr>
          <p:spPr bwMode="auto">
            <a:xfrm>
              <a:off x="7380" y="510"/>
              <a:ext cx="1605" cy="225"/>
            </a:xfrm>
            <a:custGeom>
              <a:avLst/>
              <a:gdLst>
                <a:gd name="T0" fmla="*/ 390 w 1605"/>
                <a:gd name="T1" fmla="*/ 0 h 225"/>
                <a:gd name="T2" fmla="*/ 1605 w 1605"/>
                <a:gd name="T3" fmla="*/ 0 h 225"/>
                <a:gd name="T4" fmla="*/ 1605 w 1605"/>
                <a:gd name="T5" fmla="*/ 225 h 225"/>
                <a:gd name="T6" fmla="*/ 0 w 1605"/>
                <a:gd name="T7" fmla="*/ 225 h 225"/>
                <a:gd name="T8" fmla="*/ 390 w 1605"/>
                <a:gd name="T9" fmla="*/ 0 h 225"/>
                <a:gd name="T10" fmla="*/ 0 60000 65536"/>
                <a:gd name="T11" fmla="*/ 0 60000 65536"/>
                <a:gd name="T12" fmla="*/ 0 60000 65536"/>
                <a:gd name="T13" fmla="*/ 0 60000 65536"/>
                <a:gd name="T14" fmla="*/ 0 60000 65536"/>
                <a:gd name="T15" fmla="*/ 0 w 1605"/>
                <a:gd name="T16" fmla="*/ 0 h 225"/>
                <a:gd name="T17" fmla="*/ 1605 w 1605"/>
                <a:gd name="T18" fmla="*/ 225 h 225"/>
              </a:gdLst>
              <a:ahLst/>
              <a:cxnLst>
                <a:cxn ang="T10">
                  <a:pos x="T0" y="T1"/>
                </a:cxn>
                <a:cxn ang="T11">
                  <a:pos x="T2" y="T3"/>
                </a:cxn>
                <a:cxn ang="T12">
                  <a:pos x="T4" y="T5"/>
                </a:cxn>
                <a:cxn ang="T13">
                  <a:pos x="T6" y="T7"/>
                </a:cxn>
                <a:cxn ang="T14">
                  <a:pos x="T8" y="T9"/>
                </a:cxn>
              </a:cxnLst>
              <a:rect l="T15" t="T16" r="T17" b="T18"/>
              <a:pathLst>
                <a:path w="1605" h="225">
                  <a:moveTo>
                    <a:pt x="390" y="0"/>
                  </a:moveTo>
                  <a:lnTo>
                    <a:pt x="1605" y="0"/>
                  </a:lnTo>
                  <a:lnTo>
                    <a:pt x="1605" y="225"/>
                  </a:lnTo>
                  <a:lnTo>
                    <a:pt x="0" y="225"/>
                  </a:lnTo>
                  <a:lnTo>
                    <a:pt x="39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2" name="Freeform 14">
              <a:hlinkClick r:id="rId7" tooltip="OSHA's Subject Index Page"/>
            </p:cNvPr>
            <p:cNvSpPr>
              <a:spLocks/>
            </p:cNvSpPr>
            <p:nvPr/>
          </p:nvSpPr>
          <p:spPr bwMode="auto">
            <a:xfrm>
              <a:off x="7770" y="255"/>
              <a:ext cx="1215" cy="225"/>
            </a:xfrm>
            <a:custGeom>
              <a:avLst/>
              <a:gdLst>
                <a:gd name="T0" fmla="*/ 195 w 1215"/>
                <a:gd name="T1" fmla="*/ 0 h 225"/>
                <a:gd name="T2" fmla="*/ 1215 w 1215"/>
                <a:gd name="T3" fmla="*/ 0 h 225"/>
                <a:gd name="T4" fmla="*/ 1215 w 1215"/>
                <a:gd name="T5" fmla="*/ 225 h 225"/>
                <a:gd name="T6" fmla="*/ 0 w 1215"/>
                <a:gd name="T7" fmla="*/ 225 h 225"/>
                <a:gd name="T8" fmla="*/ 195 w 1215"/>
                <a:gd name="T9" fmla="*/ 0 h 225"/>
                <a:gd name="T10" fmla="*/ 0 60000 65536"/>
                <a:gd name="T11" fmla="*/ 0 60000 65536"/>
                <a:gd name="T12" fmla="*/ 0 60000 65536"/>
                <a:gd name="T13" fmla="*/ 0 60000 65536"/>
                <a:gd name="T14" fmla="*/ 0 60000 65536"/>
                <a:gd name="T15" fmla="*/ 0 w 1215"/>
                <a:gd name="T16" fmla="*/ 0 h 225"/>
                <a:gd name="T17" fmla="*/ 1215 w 1215"/>
                <a:gd name="T18" fmla="*/ 225 h 225"/>
              </a:gdLst>
              <a:ahLst/>
              <a:cxnLst>
                <a:cxn ang="T10">
                  <a:pos x="T0" y="T1"/>
                </a:cxn>
                <a:cxn ang="T11">
                  <a:pos x="T2" y="T3"/>
                </a:cxn>
                <a:cxn ang="T12">
                  <a:pos x="T4" y="T5"/>
                </a:cxn>
                <a:cxn ang="T13">
                  <a:pos x="T6" y="T7"/>
                </a:cxn>
                <a:cxn ang="T14">
                  <a:pos x="T8" y="T9"/>
                </a:cxn>
              </a:cxnLst>
              <a:rect l="T15" t="T16" r="T17" b="T18"/>
              <a:pathLst>
                <a:path w="1215" h="225">
                  <a:moveTo>
                    <a:pt x="195" y="0"/>
                  </a:moveTo>
                  <a:lnTo>
                    <a:pt x="1215" y="0"/>
                  </a:lnTo>
                  <a:lnTo>
                    <a:pt x="1215" y="225"/>
                  </a:lnTo>
                  <a:lnTo>
                    <a:pt x="0" y="225"/>
                  </a:lnTo>
                  <a:lnTo>
                    <a:pt x="195"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3" name="Freeform 15">
              <a:hlinkClick r:id="rId8" tooltip="OSHA's Main Home Page"/>
            </p:cNvPr>
            <p:cNvSpPr>
              <a:spLocks/>
            </p:cNvSpPr>
            <p:nvPr/>
          </p:nvSpPr>
          <p:spPr bwMode="auto">
            <a:xfrm>
              <a:off x="0" y="0"/>
              <a:ext cx="8985" cy="735"/>
            </a:xfrm>
            <a:custGeom>
              <a:avLst/>
              <a:gdLst>
                <a:gd name="T0" fmla="*/ 0 w 8985"/>
                <a:gd name="T1" fmla="*/ 0 h 735"/>
                <a:gd name="T2" fmla="*/ 8985 w 8985"/>
                <a:gd name="T3" fmla="*/ 0 h 735"/>
                <a:gd name="T4" fmla="*/ 8985 w 8985"/>
                <a:gd name="T5" fmla="*/ 225 h 735"/>
                <a:gd name="T6" fmla="*/ 7935 w 8985"/>
                <a:gd name="T7" fmla="*/ 225 h 735"/>
                <a:gd name="T8" fmla="*/ 7740 w 8985"/>
                <a:gd name="T9" fmla="*/ 480 h 735"/>
                <a:gd name="T10" fmla="*/ 7350 w 8985"/>
                <a:gd name="T11" fmla="*/ 735 h 735"/>
                <a:gd name="T12" fmla="*/ 0 w 8985"/>
                <a:gd name="T13" fmla="*/ 735 h 735"/>
                <a:gd name="T14" fmla="*/ 0 w 8985"/>
                <a:gd name="T15" fmla="*/ 0 h 735"/>
                <a:gd name="T16" fmla="*/ 0 60000 65536"/>
                <a:gd name="T17" fmla="*/ 0 60000 65536"/>
                <a:gd name="T18" fmla="*/ 0 60000 65536"/>
                <a:gd name="T19" fmla="*/ 0 60000 65536"/>
                <a:gd name="T20" fmla="*/ 0 60000 65536"/>
                <a:gd name="T21" fmla="*/ 0 60000 65536"/>
                <a:gd name="T22" fmla="*/ 0 60000 65536"/>
                <a:gd name="T23" fmla="*/ 0 60000 65536"/>
                <a:gd name="T24" fmla="*/ 0 w 8985"/>
                <a:gd name="T25" fmla="*/ 0 h 735"/>
                <a:gd name="T26" fmla="*/ 8985 w 8985"/>
                <a:gd name="T27" fmla="*/ 735 h 7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85" h="735">
                  <a:moveTo>
                    <a:pt x="0" y="0"/>
                  </a:moveTo>
                  <a:lnTo>
                    <a:pt x="8985" y="0"/>
                  </a:lnTo>
                  <a:lnTo>
                    <a:pt x="8985" y="225"/>
                  </a:lnTo>
                  <a:lnTo>
                    <a:pt x="7935" y="225"/>
                  </a:lnTo>
                  <a:lnTo>
                    <a:pt x="7740" y="480"/>
                  </a:lnTo>
                  <a:lnTo>
                    <a:pt x="7350" y="735"/>
                  </a:lnTo>
                  <a:lnTo>
                    <a:pt x="0" y="735"/>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471" name="Group 16"/>
          <p:cNvGrpSpPr>
            <a:grpSpLocks/>
          </p:cNvGrpSpPr>
          <p:nvPr/>
        </p:nvGrpSpPr>
        <p:grpSpPr bwMode="auto">
          <a:xfrm>
            <a:off x="1295400" y="1066800"/>
            <a:ext cx="5705475" cy="466725"/>
            <a:chOff x="0" y="0"/>
            <a:chExt cx="8985" cy="735"/>
          </a:xfrm>
        </p:grpSpPr>
        <p:sp>
          <p:nvSpPr>
            <p:cNvPr id="62488" name="Freeform 17">
              <a:hlinkClick r:id="rId6" tooltip="OSHA's Search Page"/>
            </p:cNvPr>
            <p:cNvSpPr>
              <a:spLocks/>
            </p:cNvSpPr>
            <p:nvPr/>
          </p:nvSpPr>
          <p:spPr bwMode="auto">
            <a:xfrm>
              <a:off x="7380" y="510"/>
              <a:ext cx="1605" cy="225"/>
            </a:xfrm>
            <a:custGeom>
              <a:avLst/>
              <a:gdLst>
                <a:gd name="T0" fmla="*/ 390 w 1605"/>
                <a:gd name="T1" fmla="*/ 0 h 225"/>
                <a:gd name="T2" fmla="*/ 1605 w 1605"/>
                <a:gd name="T3" fmla="*/ 0 h 225"/>
                <a:gd name="T4" fmla="*/ 1605 w 1605"/>
                <a:gd name="T5" fmla="*/ 225 h 225"/>
                <a:gd name="T6" fmla="*/ 0 w 1605"/>
                <a:gd name="T7" fmla="*/ 225 h 225"/>
                <a:gd name="T8" fmla="*/ 390 w 1605"/>
                <a:gd name="T9" fmla="*/ 0 h 225"/>
                <a:gd name="T10" fmla="*/ 0 60000 65536"/>
                <a:gd name="T11" fmla="*/ 0 60000 65536"/>
                <a:gd name="T12" fmla="*/ 0 60000 65536"/>
                <a:gd name="T13" fmla="*/ 0 60000 65536"/>
                <a:gd name="T14" fmla="*/ 0 60000 65536"/>
                <a:gd name="T15" fmla="*/ 0 w 1605"/>
                <a:gd name="T16" fmla="*/ 0 h 225"/>
                <a:gd name="T17" fmla="*/ 1605 w 1605"/>
                <a:gd name="T18" fmla="*/ 225 h 225"/>
              </a:gdLst>
              <a:ahLst/>
              <a:cxnLst>
                <a:cxn ang="T10">
                  <a:pos x="T0" y="T1"/>
                </a:cxn>
                <a:cxn ang="T11">
                  <a:pos x="T2" y="T3"/>
                </a:cxn>
                <a:cxn ang="T12">
                  <a:pos x="T4" y="T5"/>
                </a:cxn>
                <a:cxn ang="T13">
                  <a:pos x="T6" y="T7"/>
                </a:cxn>
                <a:cxn ang="T14">
                  <a:pos x="T8" y="T9"/>
                </a:cxn>
              </a:cxnLst>
              <a:rect l="T15" t="T16" r="T17" b="T18"/>
              <a:pathLst>
                <a:path w="1605" h="225">
                  <a:moveTo>
                    <a:pt x="390" y="0"/>
                  </a:moveTo>
                  <a:lnTo>
                    <a:pt x="1605" y="0"/>
                  </a:lnTo>
                  <a:lnTo>
                    <a:pt x="1605" y="225"/>
                  </a:lnTo>
                  <a:lnTo>
                    <a:pt x="0" y="225"/>
                  </a:lnTo>
                  <a:lnTo>
                    <a:pt x="39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9" name="Freeform 18">
              <a:hlinkClick r:id="rId7" tooltip="OSHA's Subject Index Page"/>
            </p:cNvPr>
            <p:cNvSpPr>
              <a:spLocks/>
            </p:cNvSpPr>
            <p:nvPr/>
          </p:nvSpPr>
          <p:spPr bwMode="auto">
            <a:xfrm>
              <a:off x="7770" y="255"/>
              <a:ext cx="1215" cy="225"/>
            </a:xfrm>
            <a:custGeom>
              <a:avLst/>
              <a:gdLst>
                <a:gd name="T0" fmla="*/ 195 w 1215"/>
                <a:gd name="T1" fmla="*/ 0 h 225"/>
                <a:gd name="T2" fmla="*/ 1215 w 1215"/>
                <a:gd name="T3" fmla="*/ 0 h 225"/>
                <a:gd name="T4" fmla="*/ 1215 w 1215"/>
                <a:gd name="T5" fmla="*/ 225 h 225"/>
                <a:gd name="T6" fmla="*/ 0 w 1215"/>
                <a:gd name="T7" fmla="*/ 225 h 225"/>
                <a:gd name="T8" fmla="*/ 195 w 1215"/>
                <a:gd name="T9" fmla="*/ 0 h 225"/>
                <a:gd name="T10" fmla="*/ 0 60000 65536"/>
                <a:gd name="T11" fmla="*/ 0 60000 65536"/>
                <a:gd name="T12" fmla="*/ 0 60000 65536"/>
                <a:gd name="T13" fmla="*/ 0 60000 65536"/>
                <a:gd name="T14" fmla="*/ 0 60000 65536"/>
                <a:gd name="T15" fmla="*/ 0 w 1215"/>
                <a:gd name="T16" fmla="*/ 0 h 225"/>
                <a:gd name="T17" fmla="*/ 1215 w 1215"/>
                <a:gd name="T18" fmla="*/ 225 h 225"/>
              </a:gdLst>
              <a:ahLst/>
              <a:cxnLst>
                <a:cxn ang="T10">
                  <a:pos x="T0" y="T1"/>
                </a:cxn>
                <a:cxn ang="T11">
                  <a:pos x="T2" y="T3"/>
                </a:cxn>
                <a:cxn ang="T12">
                  <a:pos x="T4" y="T5"/>
                </a:cxn>
                <a:cxn ang="T13">
                  <a:pos x="T6" y="T7"/>
                </a:cxn>
                <a:cxn ang="T14">
                  <a:pos x="T8" y="T9"/>
                </a:cxn>
              </a:cxnLst>
              <a:rect l="T15" t="T16" r="T17" b="T18"/>
              <a:pathLst>
                <a:path w="1215" h="225">
                  <a:moveTo>
                    <a:pt x="195" y="0"/>
                  </a:moveTo>
                  <a:lnTo>
                    <a:pt x="1215" y="0"/>
                  </a:lnTo>
                  <a:lnTo>
                    <a:pt x="1215" y="225"/>
                  </a:lnTo>
                  <a:lnTo>
                    <a:pt x="0" y="225"/>
                  </a:lnTo>
                  <a:lnTo>
                    <a:pt x="195"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0" name="Freeform 19">
              <a:hlinkClick r:id="rId8" tooltip="OSHA's Main Home Page"/>
            </p:cNvPr>
            <p:cNvSpPr>
              <a:spLocks/>
            </p:cNvSpPr>
            <p:nvPr/>
          </p:nvSpPr>
          <p:spPr bwMode="auto">
            <a:xfrm>
              <a:off x="0" y="0"/>
              <a:ext cx="8985" cy="735"/>
            </a:xfrm>
            <a:custGeom>
              <a:avLst/>
              <a:gdLst>
                <a:gd name="T0" fmla="*/ 0 w 8985"/>
                <a:gd name="T1" fmla="*/ 0 h 735"/>
                <a:gd name="T2" fmla="*/ 8985 w 8985"/>
                <a:gd name="T3" fmla="*/ 0 h 735"/>
                <a:gd name="T4" fmla="*/ 8985 w 8985"/>
                <a:gd name="T5" fmla="*/ 225 h 735"/>
                <a:gd name="T6" fmla="*/ 7935 w 8985"/>
                <a:gd name="T7" fmla="*/ 225 h 735"/>
                <a:gd name="T8" fmla="*/ 7740 w 8985"/>
                <a:gd name="T9" fmla="*/ 480 h 735"/>
                <a:gd name="T10" fmla="*/ 7350 w 8985"/>
                <a:gd name="T11" fmla="*/ 735 h 735"/>
                <a:gd name="T12" fmla="*/ 0 w 8985"/>
                <a:gd name="T13" fmla="*/ 735 h 735"/>
                <a:gd name="T14" fmla="*/ 0 w 8985"/>
                <a:gd name="T15" fmla="*/ 0 h 735"/>
                <a:gd name="T16" fmla="*/ 0 60000 65536"/>
                <a:gd name="T17" fmla="*/ 0 60000 65536"/>
                <a:gd name="T18" fmla="*/ 0 60000 65536"/>
                <a:gd name="T19" fmla="*/ 0 60000 65536"/>
                <a:gd name="T20" fmla="*/ 0 60000 65536"/>
                <a:gd name="T21" fmla="*/ 0 60000 65536"/>
                <a:gd name="T22" fmla="*/ 0 60000 65536"/>
                <a:gd name="T23" fmla="*/ 0 60000 65536"/>
                <a:gd name="T24" fmla="*/ 0 w 8985"/>
                <a:gd name="T25" fmla="*/ 0 h 735"/>
                <a:gd name="T26" fmla="*/ 8985 w 8985"/>
                <a:gd name="T27" fmla="*/ 735 h 7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85" h="735">
                  <a:moveTo>
                    <a:pt x="0" y="0"/>
                  </a:moveTo>
                  <a:lnTo>
                    <a:pt x="8985" y="0"/>
                  </a:lnTo>
                  <a:lnTo>
                    <a:pt x="8985" y="225"/>
                  </a:lnTo>
                  <a:lnTo>
                    <a:pt x="7935" y="225"/>
                  </a:lnTo>
                  <a:lnTo>
                    <a:pt x="7740" y="480"/>
                  </a:lnTo>
                  <a:lnTo>
                    <a:pt x="7350" y="735"/>
                  </a:lnTo>
                  <a:lnTo>
                    <a:pt x="0" y="735"/>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472" name="Group 24"/>
          <p:cNvGrpSpPr>
            <a:grpSpLocks/>
          </p:cNvGrpSpPr>
          <p:nvPr/>
        </p:nvGrpSpPr>
        <p:grpSpPr bwMode="auto">
          <a:xfrm>
            <a:off x="4572000" y="2209800"/>
            <a:ext cx="5705475" cy="466725"/>
            <a:chOff x="0" y="0"/>
            <a:chExt cx="8985" cy="735"/>
          </a:xfrm>
        </p:grpSpPr>
        <p:sp>
          <p:nvSpPr>
            <p:cNvPr id="62485" name="Freeform 25">
              <a:hlinkClick r:id="rId6" tooltip="OSHA's Search Page"/>
            </p:cNvPr>
            <p:cNvSpPr>
              <a:spLocks/>
            </p:cNvSpPr>
            <p:nvPr/>
          </p:nvSpPr>
          <p:spPr bwMode="auto">
            <a:xfrm>
              <a:off x="7380" y="510"/>
              <a:ext cx="1605" cy="225"/>
            </a:xfrm>
            <a:custGeom>
              <a:avLst/>
              <a:gdLst>
                <a:gd name="T0" fmla="*/ 390 w 1605"/>
                <a:gd name="T1" fmla="*/ 0 h 225"/>
                <a:gd name="T2" fmla="*/ 1605 w 1605"/>
                <a:gd name="T3" fmla="*/ 0 h 225"/>
                <a:gd name="T4" fmla="*/ 1605 w 1605"/>
                <a:gd name="T5" fmla="*/ 225 h 225"/>
                <a:gd name="T6" fmla="*/ 0 w 1605"/>
                <a:gd name="T7" fmla="*/ 225 h 225"/>
                <a:gd name="T8" fmla="*/ 390 w 1605"/>
                <a:gd name="T9" fmla="*/ 0 h 225"/>
                <a:gd name="T10" fmla="*/ 0 60000 65536"/>
                <a:gd name="T11" fmla="*/ 0 60000 65536"/>
                <a:gd name="T12" fmla="*/ 0 60000 65536"/>
                <a:gd name="T13" fmla="*/ 0 60000 65536"/>
                <a:gd name="T14" fmla="*/ 0 60000 65536"/>
                <a:gd name="T15" fmla="*/ 0 w 1605"/>
                <a:gd name="T16" fmla="*/ 0 h 225"/>
                <a:gd name="T17" fmla="*/ 1605 w 1605"/>
                <a:gd name="T18" fmla="*/ 225 h 225"/>
              </a:gdLst>
              <a:ahLst/>
              <a:cxnLst>
                <a:cxn ang="T10">
                  <a:pos x="T0" y="T1"/>
                </a:cxn>
                <a:cxn ang="T11">
                  <a:pos x="T2" y="T3"/>
                </a:cxn>
                <a:cxn ang="T12">
                  <a:pos x="T4" y="T5"/>
                </a:cxn>
                <a:cxn ang="T13">
                  <a:pos x="T6" y="T7"/>
                </a:cxn>
                <a:cxn ang="T14">
                  <a:pos x="T8" y="T9"/>
                </a:cxn>
              </a:cxnLst>
              <a:rect l="T15" t="T16" r="T17" b="T18"/>
              <a:pathLst>
                <a:path w="1605" h="225">
                  <a:moveTo>
                    <a:pt x="390" y="0"/>
                  </a:moveTo>
                  <a:lnTo>
                    <a:pt x="1605" y="0"/>
                  </a:lnTo>
                  <a:lnTo>
                    <a:pt x="1605" y="225"/>
                  </a:lnTo>
                  <a:lnTo>
                    <a:pt x="0" y="225"/>
                  </a:lnTo>
                  <a:lnTo>
                    <a:pt x="39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6" name="Freeform 26">
              <a:hlinkClick r:id="rId7" tooltip="OSHA's Subject Index Page"/>
            </p:cNvPr>
            <p:cNvSpPr>
              <a:spLocks/>
            </p:cNvSpPr>
            <p:nvPr/>
          </p:nvSpPr>
          <p:spPr bwMode="auto">
            <a:xfrm>
              <a:off x="7770" y="255"/>
              <a:ext cx="1215" cy="225"/>
            </a:xfrm>
            <a:custGeom>
              <a:avLst/>
              <a:gdLst>
                <a:gd name="T0" fmla="*/ 195 w 1215"/>
                <a:gd name="T1" fmla="*/ 0 h 225"/>
                <a:gd name="T2" fmla="*/ 1215 w 1215"/>
                <a:gd name="T3" fmla="*/ 0 h 225"/>
                <a:gd name="T4" fmla="*/ 1215 w 1215"/>
                <a:gd name="T5" fmla="*/ 225 h 225"/>
                <a:gd name="T6" fmla="*/ 0 w 1215"/>
                <a:gd name="T7" fmla="*/ 225 h 225"/>
                <a:gd name="T8" fmla="*/ 195 w 1215"/>
                <a:gd name="T9" fmla="*/ 0 h 225"/>
                <a:gd name="T10" fmla="*/ 0 60000 65536"/>
                <a:gd name="T11" fmla="*/ 0 60000 65536"/>
                <a:gd name="T12" fmla="*/ 0 60000 65536"/>
                <a:gd name="T13" fmla="*/ 0 60000 65536"/>
                <a:gd name="T14" fmla="*/ 0 60000 65536"/>
                <a:gd name="T15" fmla="*/ 0 w 1215"/>
                <a:gd name="T16" fmla="*/ 0 h 225"/>
                <a:gd name="T17" fmla="*/ 1215 w 1215"/>
                <a:gd name="T18" fmla="*/ 225 h 225"/>
              </a:gdLst>
              <a:ahLst/>
              <a:cxnLst>
                <a:cxn ang="T10">
                  <a:pos x="T0" y="T1"/>
                </a:cxn>
                <a:cxn ang="T11">
                  <a:pos x="T2" y="T3"/>
                </a:cxn>
                <a:cxn ang="T12">
                  <a:pos x="T4" y="T5"/>
                </a:cxn>
                <a:cxn ang="T13">
                  <a:pos x="T6" y="T7"/>
                </a:cxn>
                <a:cxn ang="T14">
                  <a:pos x="T8" y="T9"/>
                </a:cxn>
              </a:cxnLst>
              <a:rect l="T15" t="T16" r="T17" b="T18"/>
              <a:pathLst>
                <a:path w="1215" h="225">
                  <a:moveTo>
                    <a:pt x="195" y="0"/>
                  </a:moveTo>
                  <a:lnTo>
                    <a:pt x="1215" y="0"/>
                  </a:lnTo>
                  <a:lnTo>
                    <a:pt x="1215" y="225"/>
                  </a:lnTo>
                  <a:lnTo>
                    <a:pt x="0" y="225"/>
                  </a:lnTo>
                  <a:lnTo>
                    <a:pt x="195"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7" name="Freeform 27">
              <a:hlinkClick r:id="rId8" tooltip="OSHA's Main Home Page"/>
            </p:cNvPr>
            <p:cNvSpPr>
              <a:spLocks/>
            </p:cNvSpPr>
            <p:nvPr/>
          </p:nvSpPr>
          <p:spPr bwMode="auto">
            <a:xfrm>
              <a:off x="0" y="0"/>
              <a:ext cx="8985" cy="735"/>
            </a:xfrm>
            <a:custGeom>
              <a:avLst/>
              <a:gdLst>
                <a:gd name="T0" fmla="*/ 0 w 8985"/>
                <a:gd name="T1" fmla="*/ 0 h 735"/>
                <a:gd name="T2" fmla="*/ 8985 w 8985"/>
                <a:gd name="T3" fmla="*/ 0 h 735"/>
                <a:gd name="T4" fmla="*/ 8985 w 8985"/>
                <a:gd name="T5" fmla="*/ 225 h 735"/>
                <a:gd name="T6" fmla="*/ 7935 w 8985"/>
                <a:gd name="T7" fmla="*/ 225 h 735"/>
                <a:gd name="T8" fmla="*/ 7740 w 8985"/>
                <a:gd name="T9" fmla="*/ 480 h 735"/>
                <a:gd name="T10" fmla="*/ 7350 w 8985"/>
                <a:gd name="T11" fmla="*/ 735 h 735"/>
                <a:gd name="T12" fmla="*/ 0 w 8985"/>
                <a:gd name="T13" fmla="*/ 735 h 735"/>
                <a:gd name="T14" fmla="*/ 0 w 8985"/>
                <a:gd name="T15" fmla="*/ 0 h 735"/>
                <a:gd name="T16" fmla="*/ 0 60000 65536"/>
                <a:gd name="T17" fmla="*/ 0 60000 65536"/>
                <a:gd name="T18" fmla="*/ 0 60000 65536"/>
                <a:gd name="T19" fmla="*/ 0 60000 65536"/>
                <a:gd name="T20" fmla="*/ 0 60000 65536"/>
                <a:gd name="T21" fmla="*/ 0 60000 65536"/>
                <a:gd name="T22" fmla="*/ 0 60000 65536"/>
                <a:gd name="T23" fmla="*/ 0 60000 65536"/>
                <a:gd name="T24" fmla="*/ 0 w 8985"/>
                <a:gd name="T25" fmla="*/ 0 h 735"/>
                <a:gd name="T26" fmla="*/ 8985 w 8985"/>
                <a:gd name="T27" fmla="*/ 735 h 7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85" h="735">
                  <a:moveTo>
                    <a:pt x="0" y="0"/>
                  </a:moveTo>
                  <a:lnTo>
                    <a:pt x="8985" y="0"/>
                  </a:lnTo>
                  <a:lnTo>
                    <a:pt x="8985" y="225"/>
                  </a:lnTo>
                  <a:lnTo>
                    <a:pt x="7935" y="225"/>
                  </a:lnTo>
                  <a:lnTo>
                    <a:pt x="7740" y="480"/>
                  </a:lnTo>
                  <a:lnTo>
                    <a:pt x="7350" y="735"/>
                  </a:lnTo>
                  <a:lnTo>
                    <a:pt x="0" y="735"/>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473" name="Group 28"/>
          <p:cNvGrpSpPr>
            <a:grpSpLocks/>
          </p:cNvGrpSpPr>
          <p:nvPr/>
        </p:nvGrpSpPr>
        <p:grpSpPr bwMode="auto">
          <a:xfrm>
            <a:off x="1600200" y="1371600"/>
            <a:ext cx="5705475" cy="466725"/>
            <a:chOff x="0" y="0"/>
            <a:chExt cx="8985" cy="735"/>
          </a:xfrm>
        </p:grpSpPr>
        <p:sp>
          <p:nvSpPr>
            <p:cNvPr id="62482" name="Freeform 29">
              <a:hlinkClick r:id="rId6" tooltip="OSHA's Search Page"/>
            </p:cNvPr>
            <p:cNvSpPr>
              <a:spLocks/>
            </p:cNvSpPr>
            <p:nvPr/>
          </p:nvSpPr>
          <p:spPr bwMode="auto">
            <a:xfrm>
              <a:off x="7380" y="510"/>
              <a:ext cx="1605" cy="225"/>
            </a:xfrm>
            <a:custGeom>
              <a:avLst/>
              <a:gdLst>
                <a:gd name="T0" fmla="*/ 390 w 1605"/>
                <a:gd name="T1" fmla="*/ 0 h 225"/>
                <a:gd name="T2" fmla="*/ 1605 w 1605"/>
                <a:gd name="T3" fmla="*/ 0 h 225"/>
                <a:gd name="T4" fmla="*/ 1605 w 1605"/>
                <a:gd name="T5" fmla="*/ 225 h 225"/>
                <a:gd name="T6" fmla="*/ 0 w 1605"/>
                <a:gd name="T7" fmla="*/ 225 h 225"/>
                <a:gd name="T8" fmla="*/ 390 w 1605"/>
                <a:gd name="T9" fmla="*/ 0 h 225"/>
                <a:gd name="T10" fmla="*/ 0 60000 65536"/>
                <a:gd name="T11" fmla="*/ 0 60000 65536"/>
                <a:gd name="T12" fmla="*/ 0 60000 65536"/>
                <a:gd name="T13" fmla="*/ 0 60000 65536"/>
                <a:gd name="T14" fmla="*/ 0 60000 65536"/>
                <a:gd name="T15" fmla="*/ 0 w 1605"/>
                <a:gd name="T16" fmla="*/ 0 h 225"/>
                <a:gd name="T17" fmla="*/ 1605 w 1605"/>
                <a:gd name="T18" fmla="*/ 225 h 225"/>
              </a:gdLst>
              <a:ahLst/>
              <a:cxnLst>
                <a:cxn ang="T10">
                  <a:pos x="T0" y="T1"/>
                </a:cxn>
                <a:cxn ang="T11">
                  <a:pos x="T2" y="T3"/>
                </a:cxn>
                <a:cxn ang="T12">
                  <a:pos x="T4" y="T5"/>
                </a:cxn>
                <a:cxn ang="T13">
                  <a:pos x="T6" y="T7"/>
                </a:cxn>
                <a:cxn ang="T14">
                  <a:pos x="T8" y="T9"/>
                </a:cxn>
              </a:cxnLst>
              <a:rect l="T15" t="T16" r="T17" b="T18"/>
              <a:pathLst>
                <a:path w="1605" h="225">
                  <a:moveTo>
                    <a:pt x="390" y="0"/>
                  </a:moveTo>
                  <a:lnTo>
                    <a:pt x="1605" y="0"/>
                  </a:lnTo>
                  <a:lnTo>
                    <a:pt x="1605" y="225"/>
                  </a:lnTo>
                  <a:lnTo>
                    <a:pt x="0" y="225"/>
                  </a:lnTo>
                  <a:lnTo>
                    <a:pt x="39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3" name="Freeform 30">
              <a:hlinkClick r:id="rId7" tooltip="OSHA's Subject Index Page"/>
            </p:cNvPr>
            <p:cNvSpPr>
              <a:spLocks/>
            </p:cNvSpPr>
            <p:nvPr/>
          </p:nvSpPr>
          <p:spPr bwMode="auto">
            <a:xfrm>
              <a:off x="7770" y="255"/>
              <a:ext cx="1215" cy="225"/>
            </a:xfrm>
            <a:custGeom>
              <a:avLst/>
              <a:gdLst>
                <a:gd name="T0" fmla="*/ 195 w 1215"/>
                <a:gd name="T1" fmla="*/ 0 h 225"/>
                <a:gd name="T2" fmla="*/ 1215 w 1215"/>
                <a:gd name="T3" fmla="*/ 0 h 225"/>
                <a:gd name="T4" fmla="*/ 1215 w 1215"/>
                <a:gd name="T5" fmla="*/ 225 h 225"/>
                <a:gd name="T6" fmla="*/ 0 w 1215"/>
                <a:gd name="T7" fmla="*/ 225 h 225"/>
                <a:gd name="T8" fmla="*/ 195 w 1215"/>
                <a:gd name="T9" fmla="*/ 0 h 225"/>
                <a:gd name="T10" fmla="*/ 0 60000 65536"/>
                <a:gd name="T11" fmla="*/ 0 60000 65536"/>
                <a:gd name="T12" fmla="*/ 0 60000 65536"/>
                <a:gd name="T13" fmla="*/ 0 60000 65536"/>
                <a:gd name="T14" fmla="*/ 0 60000 65536"/>
                <a:gd name="T15" fmla="*/ 0 w 1215"/>
                <a:gd name="T16" fmla="*/ 0 h 225"/>
                <a:gd name="T17" fmla="*/ 1215 w 1215"/>
                <a:gd name="T18" fmla="*/ 225 h 225"/>
              </a:gdLst>
              <a:ahLst/>
              <a:cxnLst>
                <a:cxn ang="T10">
                  <a:pos x="T0" y="T1"/>
                </a:cxn>
                <a:cxn ang="T11">
                  <a:pos x="T2" y="T3"/>
                </a:cxn>
                <a:cxn ang="T12">
                  <a:pos x="T4" y="T5"/>
                </a:cxn>
                <a:cxn ang="T13">
                  <a:pos x="T6" y="T7"/>
                </a:cxn>
                <a:cxn ang="T14">
                  <a:pos x="T8" y="T9"/>
                </a:cxn>
              </a:cxnLst>
              <a:rect l="T15" t="T16" r="T17" b="T18"/>
              <a:pathLst>
                <a:path w="1215" h="225">
                  <a:moveTo>
                    <a:pt x="195" y="0"/>
                  </a:moveTo>
                  <a:lnTo>
                    <a:pt x="1215" y="0"/>
                  </a:lnTo>
                  <a:lnTo>
                    <a:pt x="1215" y="225"/>
                  </a:lnTo>
                  <a:lnTo>
                    <a:pt x="0" y="225"/>
                  </a:lnTo>
                  <a:lnTo>
                    <a:pt x="195"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4" name="Freeform 31">
              <a:hlinkClick r:id="rId8" tooltip="OSHA's Main Home Page"/>
            </p:cNvPr>
            <p:cNvSpPr>
              <a:spLocks/>
            </p:cNvSpPr>
            <p:nvPr/>
          </p:nvSpPr>
          <p:spPr bwMode="auto">
            <a:xfrm>
              <a:off x="0" y="0"/>
              <a:ext cx="8985" cy="735"/>
            </a:xfrm>
            <a:custGeom>
              <a:avLst/>
              <a:gdLst>
                <a:gd name="T0" fmla="*/ 0 w 8985"/>
                <a:gd name="T1" fmla="*/ 0 h 735"/>
                <a:gd name="T2" fmla="*/ 8985 w 8985"/>
                <a:gd name="T3" fmla="*/ 0 h 735"/>
                <a:gd name="T4" fmla="*/ 8985 w 8985"/>
                <a:gd name="T5" fmla="*/ 225 h 735"/>
                <a:gd name="T6" fmla="*/ 7935 w 8985"/>
                <a:gd name="T7" fmla="*/ 225 h 735"/>
                <a:gd name="T8" fmla="*/ 7740 w 8985"/>
                <a:gd name="T9" fmla="*/ 480 h 735"/>
                <a:gd name="T10" fmla="*/ 7350 w 8985"/>
                <a:gd name="T11" fmla="*/ 735 h 735"/>
                <a:gd name="T12" fmla="*/ 0 w 8985"/>
                <a:gd name="T13" fmla="*/ 735 h 735"/>
                <a:gd name="T14" fmla="*/ 0 w 8985"/>
                <a:gd name="T15" fmla="*/ 0 h 735"/>
                <a:gd name="T16" fmla="*/ 0 60000 65536"/>
                <a:gd name="T17" fmla="*/ 0 60000 65536"/>
                <a:gd name="T18" fmla="*/ 0 60000 65536"/>
                <a:gd name="T19" fmla="*/ 0 60000 65536"/>
                <a:gd name="T20" fmla="*/ 0 60000 65536"/>
                <a:gd name="T21" fmla="*/ 0 60000 65536"/>
                <a:gd name="T22" fmla="*/ 0 60000 65536"/>
                <a:gd name="T23" fmla="*/ 0 60000 65536"/>
                <a:gd name="T24" fmla="*/ 0 w 8985"/>
                <a:gd name="T25" fmla="*/ 0 h 735"/>
                <a:gd name="T26" fmla="*/ 8985 w 8985"/>
                <a:gd name="T27" fmla="*/ 735 h 7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85" h="735">
                  <a:moveTo>
                    <a:pt x="0" y="0"/>
                  </a:moveTo>
                  <a:lnTo>
                    <a:pt x="8985" y="0"/>
                  </a:lnTo>
                  <a:lnTo>
                    <a:pt x="8985" y="225"/>
                  </a:lnTo>
                  <a:lnTo>
                    <a:pt x="7935" y="225"/>
                  </a:lnTo>
                  <a:lnTo>
                    <a:pt x="7740" y="480"/>
                  </a:lnTo>
                  <a:lnTo>
                    <a:pt x="7350" y="735"/>
                  </a:lnTo>
                  <a:lnTo>
                    <a:pt x="0" y="735"/>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474" name="Rectangle 33"/>
          <p:cNvSpPr>
            <a:spLocks noChangeArrowheads="1"/>
          </p:cNvSpPr>
          <p:nvPr/>
        </p:nvSpPr>
        <p:spPr bwMode="auto">
          <a:xfrm>
            <a:off x="1714500" y="3189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pic>
        <p:nvPicPr>
          <p:cNvPr id="62475" name="Picture 32" descr="OSHA Banner Image Map"/>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4540195" y="4603750"/>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34" descr="DEP Home Page">
            <a:hlinkClick r:id="rId11" action="ppaction://hlinkfi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5562600"/>
            <a:ext cx="15240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77" name="Group 38"/>
          <p:cNvGrpSpPr>
            <a:grpSpLocks/>
          </p:cNvGrpSpPr>
          <p:nvPr/>
        </p:nvGrpSpPr>
        <p:grpSpPr bwMode="auto">
          <a:xfrm>
            <a:off x="2389188" y="-98425"/>
            <a:ext cx="4365625" cy="7056438"/>
            <a:chOff x="-58" y="4320"/>
            <a:chExt cx="2750" cy="4445"/>
          </a:xfrm>
        </p:grpSpPr>
        <p:sp>
          <p:nvSpPr>
            <p:cNvPr id="62480" name="Rectangle 35"/>
            <p:cNvSpPr>
              <a:spLocks noChangeArrowheads="1"/>
            </p:cNvSpPr>
            <p:nvPr/>
          </p:nvSpPr>
          <p:spPr bwMode="auto">
            <a:xfrm>
              <a:off x="0" y="4320"/>
              <a:ext cx="2692"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r>
                <a:rPr lang="en-US" altLang="en-US" sz="1000">
                  <a:solidFill>
                    <a:srgbClr val="00008B"/>
                  </a:solidFill>
                  <a:latin typeface="Verdana" panose="020B0604030504040204" pitchFamily="34" charset="0"/>
                </a:rPr>
                <a:t>  </a:t>
              </a:r>
              <a:r>
                <a:rPr lang="en-US" altLang="en-US" sz="6800">
                  <a:solidFill>
                    <a:srgbClr val="00008B"/>
                  </a:solidFill>
                  <a:latin typeface="Verdana" panose="020B0604030504040204" pitchFamily="34" charset="0"/>
                </a:rPr>
                <a:t> </a:t>
              </a:r>
              <a:r>
                <a:rPr lang="en-US" altLang="en-US" sz="1000">
                  <a:solidFill>
                    <a:srgbClr val="00008B"/>
                  </a:solidFill>
                  <a:latin typeface="Verdana" panose="020B0604030504040204" pitchFamily="34" charset="0"/>
                </a:rPr>
                <a:t>                                                                                         </a:t>
              </a:r>
            </a:p>
          </p:txBody>
        </p:sp>
        <p:sp>
          <p:nvSpPr>
            <p:cNvPr id="62481" name="Rectangle 37"/>
            <p:cNvSpPr>
              <a:spLocks noChangeArrowheads="1"/>
            </p:cNvSpPr>
            <p:nvPr/>
          </p:nvSpPr>
          <p:spPr bwMode="auto">
            <a:xfrm>
              <a:off x="-58" y="8611"/>
              <a:ext cx="1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r>
                <a:rPr lang="en-US" altLang="en-US" sz="1000">
                  <a:solidFill>
                    <a:srgbClr val="00008B"/>
                  </a:solidFill>
                  <a:latin typeface="Verdana" panose="020B0604030504040204" pitchFamily="34" charset="0"/>
                </a:rPr>
                <a:t> </a:t>
              </a:r>
              <a:endParaRPr lang="en-US" altLang="en-US" sz="2400">
                <a:latin typeface="Times New Roman" panose="02020603050405020304" pitchFamily="18" charset="0"/>
              </a:endParaRPr>
            </a:p>
          </p:txBody>
        </p:sp>
      </p:grpSp>
      <p:pic>
        <p:nvPicPr>
          <p:cNvPr id="62478" name="Picture 36" descr="TOPBLAN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0200" y="2971800"/>
            <a:ext cx="2286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Picture 40" descr="srchanim"/>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762000"/>
            <a:ext cx="16383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305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12" descr="HomeTor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4191000"/>
            <a:ext cx="28829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Rectangle 2"/>
          <p:cNvSpPr>
            <a:spLocks noGrp="1" noChangeArrowheads="1"/>
          </p:cNvSpPr>
          <p:nvPr>
            <p:ph type="body" idx="4294967295"/>
          </p:nvPr>
        </p:nvSpPr>
        <p:spPr>
          <a:xfrm>
            <a:off x="0" y="1600200"/>
            <a:ext cx="8839200" cy="1447800"/>
          </a:xfrm>
          <a:prstGeom prst="rect">
            <a:avLst/>
          </a:prstGeom>
        </p:spPr>
        <p:txBody>
          <a:bodyPr/>
          <a:lstStyle/>
          <a:p>
            <a:pPr eaLnBrk="1" hangingPunct="1">
              <a:lnSpc>
                <a:spcPct val="90000"/>
              </a:lnSpc>
              <a:defRPr/>
            </a:pPr>
            <a:r>
              <a:rPr lang="en-US" sz="2400" b="1" dirty="0" smtClean="0">
                <a:solidFill>
                  <a:srgbClr val="FF0000"/>
                </a:solidFill>
                <a:latin typeface="Arial" charset="0"/>
              </a:rPr>
              <a:t>Never allow oxygen to contact oil, grease or other</a:t>
            </a:r>
          </a:p>
          <a:p>
            <a:pPr eaLnBrk="1" hangingPunct="1">
              <a:lnSpc>
                <a:spcPct val="90000"/>
              </a:lnSpc>
              <a:buFont typeface="Wingdings" panose="05000000000000000000" pitchFamily="2" charset="2"/>
              <a:buNone/>
              <a:defRPr/>
            </a:pPr>
            <a:r>
              <a:rPr lang="en-US" sz="2400" b="1" dirty="0" smtClean="0">
                <a:solidFill>
                  <a:srgbClr val="FF0000"/>
                </a:solidFill>
                <a:latin typeface="Arial" charset="0"/>
              </a:rPr>
              <a:t>    flammable substances </a:t>
            </a:r>
          </a:p>
          <a:p>
            <a:pPr eaLnBrk="1" hangingPunct="1">
              <a:lnSpc>
                <a:spcPct val="90000"/>
              </a:lnSpc>
              <a:defRPr/>
            </a:pPr>
            <a:endParaRPr lang="en-US" sz="2400" b="1" dirty="0" smtClean="0">
              <a:solidFill>
                <a:srgbClr val="FF0000"/>
              </a:solidFill>
              <a:latin typeface="Arial" charset="0"/>
            </a:endParaRPr>
          </a:p>
          <a:p>
            <a:pPr eaLnBrk="1" hangingPunct="1">
              <a:lnSpc>
                <a:spcPct val="90000"/>
              </a:lnSpc>
              <a:defRPr/>
            </a:pPr>
            <a:r>
              <a:rPr lang="en-US" sz="2400" b="1" dirty="0" smtClean="0">
                <a:solidFill>
                  <a:srgbClr val="FF0000"/>
                </a:solidFill>
                <a:latin typeface="Arial" charset="0"/>
              </a:rPr>
              <a:t>Never mix brands</a:t>
            </a:r>
          </a:p>
          <a:p>
            <a:pPr eaLnBrk="1" hangingPunct="1">
              <a:lnSpc>
                <a:spcPct val="90000"/>
              </a:lnSpc>
              <a:defRPr/>
            </a:pPr>
            <a:endParaRPr lang="en-US" sz="2400" b="1" dirty="0" smtClean="0">
              <a:solidFill>
                <a:srgbClr val="FF0000"/>
              </a:solidFill>
              <a:latin typeface="Arial" charset="0"/>
            </a:endParaRPr>
          </a:p>
          <a:p>
            <a:pPr eaLnBrk="1" hangingPunct="1">
              <a:lnSpc>
                <a:spcPct val="90000"/>
              </a:lnSpc>
              <a:defRPr/>
            </a:pPr>
            <a:r>
              <a:rPr lang="en-US" sz="2400" b="1" dirty="0" smtClean="0">
                <a:solidFill>
                  <a:srgbClr val="FF0000"/>
                </a:solidFill>
                <a:latin typeface="Arial" charset="0"/>
              </a:rPr>
              <a:t>Purge the lines before and after usage</a:t>
            </a:r>
          </a:p>
          <a:p>
            <a:pPr eaLnBrk="1" hangingPunct="1">
              <a:lnSpc>
                <a:spcPct val="90000"/>
              </a:lnSpc>
              <a:defRPr/>
            </a:pPr>
            <a:endParaRPr lang="en-US" sz="2400" b="1" dirty="0" smtClean="0">
              <a:solidFill>
                <a:srgbClr val="FF0000"/>
              </a:solidFill>
              <a:latin typeface="Arial" charset="0"/>
            </a:endParaRPr>
          </a:p>
          <a:p>
            <a:pPr eaLnBrk="1" hangingPunct="1">
              <a:lnSpc>
                <a:spcPct val="90000"/>
              </a:lnSpc>
              <a:defRPr/>
            </a:pPr>
            <a:r>
              <a:rPr lang="en-US" sz="2400" b="1" dirty="0" smtClean="0">
                <a:solidFill>
                  <a:srgbClr val="FF0000"/>
                </a:solidFill>
                <a:latin typeface="Arial" charset="0"/>
              </a:rPr>
              <a:t>Always wear protective clothing </a:t>
            </a:r>
          </a:p>
          <a:p>
            <a:pPr eaLnBrk="1" hangingPunct="1">
              <a:lnSpc>
                <a:spcPct val="90000"/>
              </a:lnSpc>
              <a:defRPr/>
            </a:pPr>
            <a:endParaRPr lang="en-US" sz="2400" b="1" dirty="0" smtClean="0">
              <a:solidFill>
                <a:srgbClr val="FF0000"/>
              </a:solidFill>
              <a:latin typeface="Arial" charset="0"/>
            </a:endParaRPr>
          </a:p>
          <a:p>
            <a:pPr eaLnBrk="1" hangingPunct="1">
              <a:lnSpc>
                <a:spcPct val="90000"/>
              </a:lnSpc>
              <a:defRPr/>
            </a:pPr>
            <a:r>
              <a:rPr lang="en-US" sz="2400" b="1" dirty="0" smtClean="0">
                <a:solidFill>
                  <a:srgbClr val="FF0000"/>
                </a:solidFill>
                <a:latin typeface="Arial" charset="0"/>
              </a:rPr>
              <a:t>Use proper eye protection</a:t>
            </a:r>
          </a:p>
        </p:txBody>
      </p:sp>
      <p:sp>
        <p:nvSpPr>
          <p:cNvPr id="59395" name="Rectangle 3"/>
          <p:cNvSpPr>
            <a:spLocks noGrp="1" noChangeArrowheads="1"/>
          </p:cNvSpPr>
          <p:nvPr>
            <p:ph type="title" idx="4294967295"/>
          </p:nvPr>
        </p:nvSpPr>
        <p:spPr>
          <a:xfrm>
            <a:off x="0" y="0"/>
            <a:ext cx="8839200" cy="914400"/>
          </a:xfrm>
          <a:prstGeom prst="rect">
            <a:avLst/>
          </a:prstGeom>
        </p:spPr>
        <p:txBody>
          <a:bodyPr/>
          <a:lstStyle/>
          <a:p>
            <a:pPr eaLnBrk="1" hangingPunct="1">
              <a:defRPr/>
            </a:pPr>
            <a:r>
              <a:rPr lang="en-US" sz="2400" b="1"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Let’s Finish With Some Final General Safety Tips</a:t>
            </a:r>
          </a:p>
        </p:txBody>
      </p:sp>
      <p:sp>
        <p:nvSpPr>
          <p:cNvPr id="59402" name="Rectangle 10"/>
          <p:cNvSpPr>
            <a:spLocks noChangeArrowheads="1"/>
          </p:cNvSpPr>
          <p:nvPr/>
        </p:nvSpPr>
        <p:spPr bwMode="auto">
          <a:xfrm>
            <a:off x="0" y="2187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108448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dissolve">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59394">
                                            <p:txEl>
                                              <p:pRg st="0" end="0"/>
                                            </p:txEl>
                                          </p:spTgt>
                                        </p:tgtEl>
                                        <p:attrNameLst>
                                          <p:attrName>style.visibility</p:attrName>
                                        </p:attrNameLst>
                                      </p:cBhvr>
                                      <p:to>
                                        <p:strVal val="visible"/>
                                      </p:to>
                                    </p:set>
                                    <p:anim calcmode="lin" valueType="num">
                                      <p:cBhvr>
                                        <p:cTn id="12" dur="500" fill="hold"/>
                                        <p:tgtEl>
                                          <p:spTgt spid="5939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9394">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59394">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59394">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59394">
                                            <p:txEl>
                                              <p:pRg st="0" end="0"/>
                                            </p:txEl>
                                          </p:spTgt>
                                        </p:tgtEl>
                                        <p:attrNameLst>
                                          <p:attrName>ppt_c</p:attrName>
                                        </p:attrNameLst>
                                      </p:cBhvr>
                                      <p:to>
                                        <a:schemeClr val="tx2"/>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59394">
                                            <p:txEl>
                                              <p:pRg st="1" end="1"/>
                                            </p:txEl>
                                          </p:spTgt>
                                        </p:tgtEl>
                                        <p:attrNameLst>
                                          <p:attrName>style.visibility</p:attrName>
                                        </p:attrNameLst>
                                      </p:cBhvr>
                                      <p:to>
                                        <p:strVal val="visible"/>
                                      </p:to>
                                    </p:set>
                                    <p:anim calcmode="lin" valueType="num">
                                      <p:cBhvr>
                                        <p:cTn id="20" dur="500" fill="hold"/>
                                        <p:tgtEl>
                                          <p:spTgt spid="59394">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59394">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59394">
                                            <p:txEl>
                                              <p:pRg st="1" end="1"/>
                                            </p:txEl>
                                          </p:spTgt>
                                        </p:tgtEl>
                                        <p:attrNameLst>
                                          <p:attrName>ppt_x</p:attrName>
                                        </p:attrNameLst>
                                      </p:cBhvr>
                                      <p:tavLst>
                                        <p:tav tm="0">
                                          <p:val>
                                            <p:fltVal val="0.5"/>
                                          </p:val>
                                        </p:tav>
                                        <p:tav tm="100000">
                                          <p:val>
                                            <p:strVal val="#ppt_x"/>
                                          </p:val>
                                        </p:tav>
                                      </p:tavLst>
                                    </p:anim>
                                    <p:anim calcmode="lin" valueType="num">
                                      <p:cBhvr>
                                        <p:cTn id="23" dur="500" fill="hold"/>
                                        <p:tgtEl>
                                          <p:spTgt spid="59394">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59394">
                                            <p:txEl>
                                              <p:pRg st="1" end="1"/>
                                            </p:txEl>
                                          </p:spTgt>
                                        </p:tgtEl>
                                        <p:attrNameLst>
                                          <p:attrName>ppt_c</p:attrName>
                                        </p:attrNameLst>
                                      </p:cBhvr>
                                      <p:to>
                                        <a:schemeClr val="tx2"/>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59394">
                                            <p:txEl>
                                              <p:pRg st="3" end="3"/>
                                            </p:txEl>
                                          </p:spTgt>
                                        </p:tgtEl>
                                        <p:attrNameLst>
                                          <p:attrName>style.visibility</p:attrName>
                                        </p:attrNameLst>
                                      </p:cBhvr>
                                      <p:to>
                                        <p:strVal val="visible"/>
                                      </p:to>
                                    </p:set>
                                    <p:anim calcmode="lin" valueType="num">
                                      <p:cBhvr>
                                        <p:cTn id="28" dur="500" fill="hold"/>
                                        <p:tgtEl>
                                          <p:spTgt spid="5939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9394">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59394">
                                            <p:txEl>
                                              <p:pRg st="3" end="3"/>
                                            </p:txEl>
                                          </p:spTgt>
                                        </p:tgtEl>
                                        <p:attrNameLst>
                                          <p:attrName>ppt_x</p:attrName>
                                        </p:attrNameLst>
                                      </p:cBhvr>
                                      <p:tavLst>
                                        <p:tav tm="0">
                                          <p:val>
                                            <p:fltVal val="0.5"/>
                                          </p:val>
                                        </p:tav>
                                        <p:tav tm="100000">
                                          <p:val>
                                            <p:strVal val="#ppt_x"/>
                                          </p:val>
                                        </p:tav>
                                      </p:tavLst>
                                    </p:anim>
                                    <p:anim calcmode="lin" valueType="num">
                                      <p:cBhvr>
                                        <p:cTn id="31" dur="500" fill="hold"/>
                                        <p:tgtEl>
                                          <p:spTgt spid="59394">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59394">
                                            <p:txEl>
                                              <p:pRg st="3" end="3"/>
                                            </p:txEl>
                                          </p:spTgt>
                                        </p:tgtEl>
                                        <p:attrNameLst>
                                          <p:attrName>ppt_c</p:attrName>
                                        </p:attrNameLst>
                                      </p:cBhvr>
                                      <p:to>
                                        <a:schemeClr val="tx2"/>
                                      </p:to>
                                    </p:animClr>
                                  </p:sub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59394">
                                            <p:txEl>
                                              <p:pRg st="5" end="5"/>
                                            </p:txEl>
                                          </p:spTgt>
                                        </p:tgtEl>
                                        <p:attrNameLst>
                                          <p:attrName>style.visibility</p:attrName>
                                        </p:attrNameLst>
                                      </p:cBhvr>
                                      <p:to>
                                        <p:strVal val="visible"/>
                                      </p:to>
                                    </p:set>
                                    <p:anim calcmode="lin" valueType="num">
                                      <p:cBhvr>
                                        <p:cTn id="36" dur="500" fill="hold"/>
                                        <p:tgtEl>
                                          <p:spTgt spid="59394">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59394">
                                            <p:txEl>
                                              <p:pRg st="5" end="5"/>
                                            </p:txEl>
                                          </p:spTgt>
                                        </p:tgtEl>
                                        <p:attrNameLst>
                                          <p:attrName>ppt_h</p:attrName>
                                        </p:attrNameLst>
                                      </p:cBhvr>
                                      <p:tavLst>
                                        <p:tav tm="0">
                                          <p:val>
                                            <p:fltVal val="0"/>
                                          </p:val>
                                        </p:tav>
                                        <p:tav tm="100000">
                                          <p:val>
                                            <p:strVal val="#ppt_h"/>
                                          </p:val>
                                        </p:tav>
                                      </p:tavLst>
                                    </p:anim>
                                    <p:anim calcmode="lin" valueType="num">
                                      <p:cBhvr>
                                        <p:cTn id="38" dur="500" fill="hold"/>
                                        <p:tgtEl>
                                          <p:spTgt spid="59394">
                                            <p:txEl>
                                              <p:pRg st="5" end="5"/>
                                            </p:txEl>
                                          </p:spTgt>
                                        </p:tgtEl>
                                        <p:attrNameLst>
                                          <p:attrName>ppt_x</p:attrName>
                                        </p:attrNameLst>
                                      </p:cBhvr>
                                      <p:tavLst>
                                        <p:tav tm="0">
                                          <p:val>
                                            <p:fltVal val="0.5"/>
                                          </p:val>
                                        </p:tav>
                                        <p:tav tm="100000">
                                          <p:val>
                                            <p:strVal val="#ppt_x"/>
                                          </p:val>
                                        </p:tav>
                                      </p:tavLst>
                                    </p:anim>
                                    <p:anim calcmode="lin" valueType="num">
                                      <p:cBhvr>
                                        <p:cTn id="39" dur="500" fill="hold"/>
                                        <p:tgtEl>
                                          <p:spTgt spid="59394">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59394">
                                            <p:txEl>
                                              <p:pRg st="5" end="5"/>
                                            </p:txEl>
                                          </p:spTgt>
                                        </p:tgtEl>
                                        <p:attrNameLst>
                                          <p:attrName>ppt_c</p:attrName>
                                        </p:attrNameLst>
                                      </p:cBhvr>
                                      <p:to>
                                        <a:schemeClr val="tx2"/>
                                      </p:to>
                                    </p:animClr>
                                  </p:sub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59394">
                                            <p:txEl>
                                              <p:pRg st="7" end="7"/>
                                            </p:txEl>
                                          </p:spTgt>
                                        </p:tgtEl>
                                        <p:attrNameLst>
                                          <p:attrName>style.visibility</p:attrName>
                                        </p:attrNameLst>
                                      </p:cBhvr>
                                      <p:to>
                                        <p:strVal val="visible"/>
                                      </p:to>
                                    </p:set>
                                    <p:anim calcmode="lin" valueType="num">
                                      <p:cBhvr>
                                        <p:cTn id="44" dur="500" fill="hold"/>
                                        <p:tgtEl>
                                          <p:spTgt spid="59394">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59394">
                                            <p:txEl>
                                              <p:pRg st="7" end="7"/>
                                            </p:txEl>
                                          </p:spTgt>
                                        </p:tgtEl>
                                        <p:attrNameLst>
                                          <p:attrName>ppt_h</p:attrName>
                                        </p:attrNameLst>
                                      </p:cBhvr>
                                      <p:tavLst>
                                        <p:tav tm="0">
                                          <p:val>
                                            <p:fltVal val="0"/>
                                          </p:val>
                                        </p:tav>
                                        <p:tav tm="100000">
                                          <p:val>
                                            <p:strVal val="#ppt_h"/>
                                          </p:val>
                                        </p:tav>
                                      </p:tavLst>
                                    </p:anim>
                                    <p:anim calcmode="lin" valueType="num">
                                      <p:cBhvr>
                                        <p:cTn id="46" dur="500" fill="hold"/>
                                        <p:tgtEl>
                                          <p:spTgt spid="59394">
                                            <p:txEl>
                                              <p:pRg st="7" end="7"/>
                                            </p:txEl>
                                          </p:spTgt>
                                        </p:tgtEl>
                                        <p:attrNameLst>
                                          <p:attrName>ppt_x</p:attrName>
                                        </p:attrNameLst>
                                      </p:cBhvr>
                                      <p:tavLst>
                                        <p:tav tm="0">
                                          <p:val>
                                            <p:fltVal val="0.5"/>
                                          </p:val>
                                        </p:tav>
                                        <p:tav tm="100000">
                                          <p:val>
                                            <p:strVal val="#ppt_x"/>
                                          </p:val>
                                        </p:tav>
                                      </p:tavLst>
                                    </p:anim>
                                    <p:anim calcmode="lin" valueType="num">
                                      <p:cBhvr>
                                        <p:cTn id="47" dur="500" fill="hold"/>
                                        <p:tgtEl>
                                          <p:spTgt spid="59394">
                                            <p:txEl>
                                              <p:pRg st="7" end="7"/>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59394">
                                            <p:txEl>
                                              <p:pRg st="7" end="7"/>
                                            </p:txEl>
                                          </p:spTgt>
                                        </p:tgtEl>
                                        <p:attrNameLst>
                                          <p:attrName>ppt_c</p:attrName>
                                        </p:attrNameLst>
                                      </p:cBhvr>
                                      <p:to>
                                        <a:schemeClr val="tx2"/>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59394">
                                            <p:txEl>
                                              <p:pRg st="9" end="9"/>
                                            </p:txEl>
                                          </p:spTgt>
                                        </p:tgtEl>
                                        <p:attrNameLst>
                                          <p:attrName>style.visibility</p:attrName>
                                        </p:attrNameLst>
                                      </p:cBhvr>
                                      <p:to>
                                        <p:strVal val="visible"/>
                                      </p:to>
                                    </p:set>
                                    <p:anim calcmode="lin" valueType="num">
                                      <p:cBhvr>
                                        <p:cTn id="52" dur="500" fill="hold"/>
                                        <p:tgtEl>
                                          <p:spTgt spid="59394">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59394">
                                            <p:txEl>
                                              <p:pRg st="9" end="9"/>
                                            </p:txEl>
                                          </p:spTgt>
                                        </p:tgtEl>
                                        <p:attrNameLst>
                                          <p:attrName>ppt_h</p:attrName>
                                        </p:attrNameLst>
                                      </p:cBhvr>
                                      <p:tavLst>
                                        <p:tav tm="0">
                                          <p:val>
                                            <p:fltVal val="0"/>
                                          </p:val>
                                        </p:tav>
                                        <p:tav tm="100000">
                                          <p:val>
                                            <p:strVal val="#ppt_h"/>
                                          </p:val>
                                        </p:tav>
                                      </p:tavLst>
                                    </p:anim>
                                    <p:anim calcmode="lin" valueType="num">
                                      <p:cBhvr>
                                        <p:cTn id="54" dur="500" fill="hold"/>
                                        <p:tgtEl>
                                          <p:spTgt spid="59394">
                                            <p:txEl>
                                              <p:pRg st="9" end="9"/>
                                            </p:txEl>
                                          </p:spTgt>
                                        </p:tgtEl>
                                        <p:attrNameLst>
                                          <p:attrName>ppt_x</p:attrName>
                                        </p:attrNameLst>
                                      </p:cBhvr>
                                      <p:tavLst>
                                        <p:tav tm="0">
                                          <p:val>
                                            <p:fltVal val="0.5"/>
                                          </p:val>
                                        </p:tav>
                                        <p:tav tm="100000">
                                          <p:val>
                                            <p:strVal val="#ppt_x"/>
                                          </p:val>
                                        </p:tav>
                                      </p:tavLst>
                                    </p:anim>
                                    <p:anim calcmode="lin" valueType="num">
                                      <p:cBhvr>
                                        <p:cTn id="55" dur="500" fill="hold"/>
                                        <p:tgtEl>
                                          <p:spTgt spid="59394">
                                            <p:txEl>
                                              <p:pRg st="9" end="9"/>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59394">
                                            <p:txEl>
                                              <p:pRg st="9" end="9"/>
                                            </p:txEl>
                                          </p:spTgt>
                                        </p:tgtEl>
                                        <p:attrNameLst>
                                          <p:attrName>ppt_c</p:attrName>
                                        </p:attrNameLst>
                                      </p:cBhvr>
                                      <p:to>
                                        <a:schemeClr val="tx2"/>
                                      </p:to>
                                    </p:animClr>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nodePh="1">
                                  <p:stCondLst>
                                    <p:cond delay="0"/>
                                  </p:stCondLst>
                                  <p:endCondLst>
                                    <p:cond evt="begin" delay="0">
                                      <p:tn val="58"/>
                                    </p:cond>
                                  </p:endCondLst>
                                  <p:childTnLst>
                                    <p:set>
                                      <p:cBhvr>
                                        <p:cTn id="59" dur="1" fill="hold">
                                          <p:stCondLst>
                                            <p:cond delay="0"/>
                                          </p:stCondLst>
                                        </p:cTn>
                                        <p:tgtEl>
                                          <p:spTgt spid="59402"/>
                                        </p:tgtEl>
                                        <p:attrNameLst>
                                          <p:attrName>style.visibility</p:attrName>
                                        </p:attrNameLst>
                                      </p:cBhvr>
                                      <p:to>
                                        <p:strVal val="visible"/>
                                      </p:to>
                                    </p:set>
                                    <p:anim calcmode="lin" valueType="num">
                                      <p:cBhvr additive="base">
                                        <p:cTn id="60" dur="500" fill="hold"/>
                                        <p:tgtEl>
                                          <p:spTgt spid="59402"/>
                                        </p:tgtEl>
                                        <p:attrNameLst>
                                          <p:attrName>ppt_x</p:attrName>
                                        </p:attrNameLst>
                                      </p:cBhvr>
                                      <p:tavLst>
                                        <p:tav tm="0">
                                          <p:val>
                                            <p:strVal val="0-#ppt_w/2"/>
                                          </p:val>
                                        </p:tav>
                                        <p:tav tm="100000">
                                          <p:val>
                                            <p:strVal val="#ppt_x"/>
                                          </p:val>
                                        </p:tav>
                                      </p:tavLst>
                                    </p:anim>
                                    <p:anim calcmode="lin" valueType="num">
                                      <p:cBhvr additive="base">
                                        <p:cTn id="61" dur="500" fill="hold"/>
                                        <p:tgtEl>
                                          <p:spTgt spid="594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bldLvl="5" autoUpdateAnimBg="0"/>
      <p:bldP spid="59395" grpId="0" build="p" autoUpdateAnimBg="0"/>
      <p:bldP spid="5940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143125" y="2370138"/>
            <a:ext cx="4857750" cy="2119312"/>
            <a:chOff x="0" y="0"/>
            <a:chExt cx="3060" cy="1335"/>
          </a:xfrm>
        </p:grpSpPr>
        <p:sp>
          <p:nvSpPr>
            <p:cNvPr id="66572" name="Rectangle 5"/>
            <p:cNvSpPr>
              <a:spLocks noChangeArrowheads="1"/>
            </p:cNvSpPr>
            <p:nvPr/>
          </p:nvSpPr>
          <p:spPr bwMode="auto">
            <a:xfrm>
              <a:off x="0" y="0"/>
              <a:ext cx="30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66573" name="Rectangle 6"/>
            <p:cNvSpPr>
              <a:spLocks noChangeArrowheads="1"/>
            </p:cNvSpPr>
            <p:nvPr/>
          </p:nvSpPr>
          <p:spPr bwMode="auto">
            <a:xfrm>
              <a:off x="0" y="0"/>
              <a:ext cx="2880" cy="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r>
                <a:rPr lang="en-US" altLang="en-US" sz="1000">
                  <a:solidFill>
                    <a:srgbClr val="000000"/>
                  </a:solidFill>
                  <a:cs typeface="Tahoma" panose="020B0604030504040204" pitchFamily="34" charset="0"/>
                </a:rPr>
                <a:t>  </a:t>
              </a:r>
              <a:r>
                <a:rPr lang="en-US" altLang="en-US" sz="12300">
                  <a:solidFill>
                    <a:srgbClr val="000000"/>
                  </a:solidFill>
                  <a:cs typeface="Tahoma" panose="020B0604030504040204" pitchFamily="34" charset="0"/>
                </a:rPr>
                <a:t> </a:t>
              </a:r>
              <a:r>
                <a:rPr lang="en-US" altLang="en-US" sz="1000">
                  <a:solidFill>
                    <a:srgbClr val="000000"/>
                  </a:solidFill>
                  <a:cs typeface="Tahoma" panose="020B0604030504040204" pitchFamily="34" charset="0"/>
                </a:rPr>
                <a:t>                              </a:t>
              </a:r>
            </a:p>
            <a:p>
              <a:pPr>
                <a:spcBef>
                  <a:spcPct val="0"/>
                </a:spcBef>
                <a:buClrTx/>
                <a:buSzTx/>
                <a:buFontTx/>
                <a:buNone/>
              </a:pPr>
              <a:endParaRPr lang="en-US" altLang="en-US" sz="1000">
                <a:solidFill>
                  <a:srgbClr val="000000"/>
                </a:solidFill>
                <a:cs typeface="Tahoma" panose="020B0604030504040204" pitchFamily="34" charset="0"/>
              </a:endParaRPr>
            </a:p>
          </p:txBody>
        </p:sp>
      </p:grpSp>
      <p:sp>
        <p:nvSpPr>
          <p:cNvPr id="63507" name="Rectangle 19"/>
          <p:cNvSpPr>
            <a:spLocks noChangeArrowheads="1"/>
          </p:cNvSpPr>
          <p:nvPr/>
        </p:nvSpPr>
        <p:spPr bwMode="auto">
          <a:xfrm>
            <a:off x="899592" y="116632"/>
            <a:ext cx="8001000" cy="6340475"/>
          </a:xfrm>
          <a:prstGeom prst="rect">
            <a:avLst/>
          </a:prstGeom>
          <a:noFill/>
          <a:ln w="9525">
            <a:noFill/>
            <a:miter lim="800000"/>
            <a:headEnd/>
            <a:tailEnd/>
          </a:ln>
          <a:effectLst/>
        </p:spPr>
        <p:txBody>
          <a:bodyPr>
            <a:spAutoFit/>
          </a:bodyPr>
          <a:lstStyle/>
          <a:p>
            <a:pPr>
              <a:spcBef>
                <a:spcPct val="50000"/>
              </a:spcBef>
              <a:defRPr/>
            </a:pPr>
            <a:r>
              <a:rPr lang="en-US" sz="2000" b="1" dirty="0">
                <a:effectLst>
                  <a:outerShdw blurRad="38100" dist="38100" dir="2700000" algn="tl">
                    <a:srgbClr val="000000"/>
                  </a:outerShdw>
                </a:effectLst>
                <a:latin typeface="Arial" charset="0"/>
              </a:rPr>
              <a:t>If flashback occurs, immediately turn off the O</a:t>
            </a:r>
            <a:r>
              <a:rPr lang="en-US" sz="2000" b="1" baseline="-25000" dirty="0">
                <a:effectLst>
                  <a:outerShdw blurRad="38100" dist="38100" dir="2700000" algn="tl">
                    <a:srgbClr val="000000"/>
                  </a:outerShdw>
                </a:effectLst>
                <a:latin typeface="Arial" charset="0"/>
              </a:rPr>
              <a:t>2</a:t>
            </a:r>
            <a:r>
              <a:rPr lang="en-US" sz="2000" b="1" dirty="0">
                <a:effectLst>
                  <a:outerShdw blurRad="38100" dist="38100" dir="2700000" algn="tl">
                    <a:srgbClr val="000000"/>
                  </a:outerShdw>
                </a:effectLst>
                <a:latin typeface="Arial" charset="0"/>
              </a:rPr>
              <a:t>, then the acetylene, and allow unit to cool</a:t>
            </a:r>
            <a:br>
              <a:rPr lang="en-US" sz="2000" b="1" dirty="0">
                <a:effectLst>
                  <a:outerShdw blurRad="38100" dist="38100" dir="2700000" algn="tl">
                    <a:srgbClr val="000000"/>
                  </a:outerShdw>
                </a:effectLst>
                <a:latin typeface="Arial" charset="0"/>
              </a:rPr>
            </a:br>
            <a:endParaRPr lang="en-US" sz="2000" b="1" dirty="0">
              <a:effectLst>
                <a:outerShdw blurRad="38100" dist="38100" dir="2700000" algn="tl">
                  <a:srgbClr val="000000"/>
                </a:outerShdw>
              </a:effectLst>
              <a:latin typeface="Arial" charset="0"/>
            </a:endParaRPr>
          </a:p>
          <a:p>
            <a:pPr>
              <a:spcBef>
                <a:spcPct val="50000"/>
              </a:spcBef>
              <a:defRPr/>
            </a:pPr>
            <a:r>
              <a:rPr lang="en-US" sz="2000" b="1" dirty="0">
                <a:effectLst>
                  <a:outerShdw blurRad="38100" dist="38100" dir="2700000" algn="tl">
                    <a:srgbClr val="000000"/>
                  </a:outerShdw>
                </a:effectLst>
                <a:latin typeface="Arial" charset="0"/>
              </a:rPr>
              <a:t>Always work in a well ventilated area</a:t>
            </a:r>
            <a:br>
              <a:rPr lang="en-US" sz="2000" b="1" dirty="0">
                <a:effectLst>
                  <a:outerShdw blurRad="38100" dist="38100" dir="2700000" algn="tl">
                    <a:srgbClr val="000000"/>
                  </a:outerShdw>
                </a:effectLst>
                <a:latin typeface="Arial" charset="0"/>
              </a:rPr>
            </a:br>
            <a:endParaRPr lang="en-US" sz="2000" b="1" dirty="0">
              <a:effectLst>
                <a:outerShdw blurRad="38100" dist="38100" dir="2700000" algn="tl">
                  <a:srgbClr val="000000"/>
                </a:outerShdw>
              </a:effectLst>
              <a:latin typeface="Arial" charset="0"/>
            </a:endParaRPr>
          </a:p>
          <a:p>
            <a:pPr>
              <a:spcBef>
                <a:spcPct val="50000"/>
              </a:spcBef>
              <a:defRPr/>
            </a:pPr>
            <a:r>
              <a:rPr lang="en-US" sz="2000" b="1" dirty="0">
                <a:effectLst>
                  <a:outerShdw blurRad="38100" dist="38100" dir="2700000" algn="tl">
                    <a:srgbClr val="000000"/>
                  </a:outerShdw>
                </a:effectLst>
                <a:latin typeface="Arial" charset="0"/>
              </a:rPr>
              <a:t>Always light the acetylene first</a:t>
            </a:r>
            <a:br>
              <a:rPr lang="en-US" sz="2000" b="1" dirty="0">
                <a:effectLst>
                  <a:outerShdw blurRad="38100" dist="38100" dir="2700000" algn="tl">
                    <a:srgbClr val="000000"/>
                  </a:outerShdw>
                </a:effectLst>
                <a:latin typeface="Arial" charset="0"/>
              </a:rPr>
            </a:br>
            <a:endParaRPr lang="en-US" sz="2000" b="1" dirty="0">
              <a:effectLst>
                <a:outerShdw blurRad="38100" dist="38100" dir="2700000" algn="tl">
                  <a:srgbClr val="000000"/>
                </a:outerShdw>
              </a:effectLst>
              <a:latin typeface="Arial" charset="0"/>
            </a:endParaRPr>
          </a:p>
          <a:p>
            <a:pPr>
              <a:spcBef>
                <a:spcPct val="50000"/>
              </a:spcBef>
              <a:defRPr/>
            </a:pPr>
            <a:r>
              <a:rPr lang="en-US" sz="2000" b="1" dirty="0">
                <a:effectLst>
                  <a:outerShdw blurRad="38100" dist="38100" dir="2700000" algn="tl">
                    <a:srgbClr val="000000"/>
                  </a:outerShdw>
                </a:effectLst>
                <a:latin typeface="Arial" charset="0"/>
              </a:rPr>
              <a:t>Oxygen cylinders must be opened the whole way</a:t>
            </a:r>
            <a:br>
              <a:rPr lang="en-US" sz="2000" b="1" dirty="0">
                <a:effectLst>
                  <a:outerShdw blurRad="38100" dist="38100" dir="2700000" algn="tl">
                    <a:srgbClr val="000000"/>
                  </a:outerShdw>
                </a:effectLst>
                <a:latin typeface="Arial" charset="0"/>
              </a:rPr>
            </a:br>
            <a:endParaRPr lang="en-US" sz="2000" b="1" dirty="0">
              <a:effectLst>
                <a:outerShdw blurRad="38100" dist="38100" dir="2700000" algn="tl">
                  <a:srgbClr val="000000"/>
                </a:outerShdw>
              </a:effectLst>
              <a:latin typeface="Arial" charset="0"/>
            </a:endParaRPr>
          </a:p>
          <a:p>
            <a:pPr>
              <a:spcBef>
                <a:spcPct val="50000"/>
              </a:spcBef>
              <a:defRPr/>
            </a:pPr>
            <a:r>
              <a:rPr lang="en-US" sz="2000" b="1" dirty="0">
                <a:effectLst>
                  <a:outerShdw blurRad="38100" dist="38100" dir="2700000" algn="tl">
                    <a:srgbClr val="000000"/>
                  </a:outerShdw>
                </a:effectLst>
                <a:latin typeface="Arial" charset="0"/>
              </a:rPr>
              <a:t>Use an approved striker, never use matches or cigarette lighter</a:t>
            </a:r>
          </a:p>
          <a:p>
            <a:pPr>
              <a:spcBef>
                <a:spcPct val="50000"/>
              </a:spcBef>
              <a:defRPr/>
            </a:pPr>
            <a:r>
              <a:rPr lang="en-US" sz="2000" b="1" dirty="0">
                <a:effectLst>
                  <a:outerShdw blurRad="38100" dist="38100" dir="2700000" algn="tl">
                    <a:srgbClr val="000000"/>
                  </a:outerShdw>
                </a:effectLst>
                <a:latin typeface="Arial" charset="0"/>
              </a:rPr>
              <a:t/>
            </a:r>
            <a:br>
              <a:rPr lang="en-US" sz="2000" b="1" dirty="0">
                <a:effectLst>
                  <a:outerShdw blurRad="38100" dist="38100" dir="2700000" algn="tl">
                    <a:srgbClr val="000000"/>
                  </a:outerShdw>
                </a:effectLst>
                <a:latin typeface="Arial" charset="0"/>
              </a:rPr>
            </a:br>
            <a:r>
              <a:rPr lang="en-US" sz="2000" b="1" dirty="0">
                <a:effectLst>
                  <a:outerShdw blurRad="38100" dist="38100" dir="2700000" algn="tl">
                    <a:srgbClr val="000000"/>
                  </a:outerShdw>
                </a:effectLst>
                <a:latin typeface="Arial" charset="0"/>
              </a:rPr>
              <a:t>Use the proper regulator for each specific gas</a:t>
            </a:r>
            <a:br>
              <a:rPr lang="en-US" sz="2000" b="1" dirty="0">
                <a:effectLst>
                  <a:outerShdw blurRad="38100" dist="38100" dir="2700000" algn="tl">
                    <a:srgbClr val="000000"/>
                  </a:outerShdw>
                </a:effectLst>
                <a:latin typeface="Arial" charset="0"/>
              </a:rPr>
            </a:br>
            <a:endParaRPr lang="en-US" sz="2000" b="1" dirty="0">
              <a:effectLst>
                <a:outerShdw blurRad="38100" dist="38100" dir="2700000" algn="tl">
                  <a:srgbClr val="000000"/>
                </a:outerShdw>
              </a:effectLst>
              <a:latin typeface="Arial" charset="0"/>
            </a:endParaRPr>
          </a:p>
          <a:p>
            <a:pPr>
              <a:spcBef>
                <a:spcPct val="50000"/>
              </a:spcBef>
              <a:defRPr/>
            </a:pPr>
            <a:r>
              <a:rPr lang="en-US" sz="2000" b="1" dirty="0">
                <a:effectLst>
                  <a:outerShdw blurRad="38100" dist="38100" dir="2700000" algn="tl">
                    <a:srgbClr val="000000"/>
                  </a:outerShdw>
                </a:effectLst>
                <a:latin typeface="Arial" charset="0"/>
              </a:rPr>
              <a:t>Only qualified technicians should repair a regulator</a:t>
            </a:r>
            <a:br>
              <a:rPr lang="en-US" sz="2000" b="1" dirty="0">
                <a:effectLst>
                  <a:outerShdw blurRad="38100" dist="38100" dir="2700000" algn="tl">
                    <a:srgbClr val="000000"/>
                  </a:outerShdw>
                </a:effectLst>
                <a:latin typeface="Arial" charset="0"/>
              </a:rPr>
            </a:br>
            <a:endParaRPr lang="en-US" sz="2000" b="1" dirty="0">
              <a:effectLst>
                <a:outerShdw blurRad="38100" dist="38100" dir="2700000" algn="tl">
                  <a:srgbClr val="000000"/>
                </a:outerShdw>
              </a:effectLst>
              <a:latin typeface="Arial" charset="0"/>
            </a:endParaRPr>
          </a:p>
          <a:p>
            <a:pPr>
              <a:spcBef>
                <a:spcPct val="50000"/>
              </a:spcBef>
              <a:defRPr/>
            </a:pPr>
            <a:r>
              <a:rPr lang="en-US" sz="2000" b="1" dirty="0">
                <a:effectLst>
                  <a:outerShdw blurRad="38100" dist="38100" dir="2700000" algn="tl">
                    <a:srgbClr val="000000"/>
                  </a:outerShdw>
                </a:effectLst>
                <a:latin typeface="Arial" charset="0"/>
              </a:rPr>
              <a:t>Keep regulators free of oil, grease and other flammable substances</a:t>
            </a:r>
          </a:p>
        </p:txBody>
      </p:sp>
      <p:pic>
        <p:nvPicPr>
          <p:cNvPr id="66564" name="Picture 21" descr="scrwgrey.gif (6020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22" descr="scrwgrey.gif (6020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196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23" descr="scrwgrey.gif (6020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576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24" descr="scrwgrey.gif (6020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956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25" descr="scrwgrey.gif (6020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26" descr="scrwgrey.gif (6020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27" descr="scrwgrey.gif (6020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9436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28" descr="scrwgrey.gif (6020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1816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51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507">
                                            <p:txEl>
                                              <p:pRg st="0" end="0"/>
                                            </p:txEl>
                                          </p:spTgt>
                                        </p:tgtEl>
                                        <p:attrNameLst>
                                          <p:attrName>style.visibility</p:attrName>
                                        </p:attrNameLst>
                                      </p:cBhvr>
                                      <p:to>
                                        <p:strVal val="visible"/>
                                      </p:to>
                                    </p:set>
                                    <p:anim calcmode="lin" valueType="num">
                                      <p:cBhvr additive="base">
                                        <p:cTn id="7" dur="500" fill="hold"/>
                                        <p:tgtEl>
                                          <p:spTgt spid="63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507">
                                            <p:txEl>
                                              <p:pRg st="1" end="1"/>
                                            </p:txEl>
                                          </p:spTgt>
                                        </p:tgtEl>
                                        <p:attrNameLst>
                                          <p:attrName>style.visibility</p:attrName>
                                        </p:attrNameLst>
                                      </p:cBhvr>
                                      <p:to>
                                        <p:strVal val="visible"/>
                                      </p:to>
                                    </p:set>
                                    <p:anim calcmode="lin" valueType="num">
                                      <p:cBhvr additive="base">
                                        <p:cTn id="13" dur="500" fill="hold"/>
                                        <p:tgtEl>
                                          <p:spTgt spid="63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507">
                                            <p:txEl>
                                              <p:pRg st="2" end="2"/>
                                            </p:txEl>
                                          </p:spTgt>
                                        </p:tgtEl>
                                        <p:attrNameLst>
                                          <p:attrName>style.visibility</p:attrName>
                                        </p:attrNameLst>
                                      </p:cBhvr>
                                      <p:to>
                                        <p:strVal val="visible"/>
                                      </p:to>
                                    </p:set>
                                    <p:anim calcmode="lin" valueType="num">
                                      <p:cBhvr additive="base">
                                        <p:cTn id="19" dur="500" fill="hold"/>
                                        <p:tgtEl>
                                          <p:spTgt spid="63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507">
                                            <p:txEl>
                                              <p:pRg st="3" end="3"/>
                                            </p:txEl>
                                          </p:spTgt>
                                        </p:tgtEl>
                                        <p:attrNameLst>
                                          <p:attrName>style.visibility</p:attrName>
                                        </p:attrNameLst>
                                      </p:cBhvr>
                                      <p:to>
                                        <p:strVal val="visible"/>
                                      </p:to>
                                    </p:set>
                                    <p:anim calcmode="lin" valueType="num">
                                      <p:cBhvr additive="base">
                                        <p:cTn id="25" dur="500" fill="hold"/>
                                        <p:tgtEl>
                                          <p:spTgt spid="63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3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3507">
                                            <p:txEl>
                                              <p:pRg st="4" end="4"/>
                                            </p:txEl>
                                          </p:spTgt>
                                        </p:tgtEl>
                                        <p:attrNameLst>
                                          <p:attrName>style.visibility</p:attrName>
                                        </p:attrNameLst>
                                      </p:cBhvr>
                                      <p:to>
                                        <p:strVal val="visible"/>
                                      </p:to>
                                    </p:set>
                                    <p:anim calcmode="lin" valueType="num">
                                      <p:cBhvr additive="base">
                                        <p:cTn id="31" dur="500" fill="hold"/>
                                        <p:tgtEl>
                                          <p:spTgt spid="63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35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3507">
                                            <p:txEl>
                                              <p:pRg st="5" end="5"/>
                                            </p:txEl>
                                          </p:spTgt>
                                        </p:tgtEl>
                                        <p:attrNameLst>
                                          <p:attrName>style.visibility</p:attrName>
                                        </p:attrNameLst>
                                      </p:cBhvr>
                                      <p:to>
                                        <p:strVal val="visible"/>
                                      </p:to>
                                    </p:set>
                                    <p:anim calcmode="lin" valueType="num">
                                      <p:cBhvr additive="base">
                                        <p:cTn id="37" dur="500" fill="hold"/>
                                        <p:tgtEl>
                                          <p:spTgt spid="635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35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3507">
                                            <p:txEl>
                                              <p:pRg st="6" end="6"/>
                                            </p:txEl>
                                          </p:spTgt>
                                        </p:tgtEl>
                                        <p:attrNameLst>
                                          <p:attrName>style.visibility</p:attrName>
                                        </p:attrNameLst>
                                      </p:cBhvr>
                                      <p:to>
                                        <p:strVal val="visible"/>
                                      </p:to>
                                    </p:set>
                                    <p:anim calcmode="lin" valueType="num">
                                      <p:cBhvr additive="base">
                                        <p:cTn id="43" dur="500" fill="hold"/>
                                        <p:tgtEl>
                                          <p:spTgt spid="6350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35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3507">
                                            <p:txEl>
                                              <p:pRg st="7" end="7"/>
                                            </p:txEl>
                                          </p:spTgt>
                                        </p:tgtEl>
                                        <p:attrNameLst>
                                          <p:attrName>style.visibility</p:attrName>
                                        </p:attrNameLst>
                                      </p:cBhvr>
                                      <p:to>
                                        <p:strVal val="visible"/>
                                      </p:to>
                                    </p:set>
                                    <p:anim calcmode="lin" valueType="num">
                                      <p:cBhvr additive="base">
                                        <p:cTn id="49" dur="500" fill="hold"/>
                                        <p:tgtEl>
                                          <p:spTgt spid="6350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35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dissolv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We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477" y="692695"/>
            <a:ext cx="3488847" cy="545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5"/>
          <p:cNvSpPr txBox="1">
            <a:spLocks noChangeArrowheads="1"/>
          </p:cNvSpPr>
          <p:nvPr/>
        </p:nvSpPr>
        <p:spPr bwMode="auto">
          <a:xfrm>
            <a:off x="1066800" y="457200"/>
            <a:ext cx="762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endParaRPr lang="en-US" altLang="en-US" sz="1400" b="1">
              <a:latin typeface="Arial" panose="020B0604020202020204" pitchFamily="34" charset="0"/>
            </a:endParaRPr>
          </a:p>
        </p:txBody>
      </p:sp>
      <p:sp>
        <p:nvSpPr>
          <p:cNvPr id="68614" name="Text Box 6"/>
          <p:cNvSpPr txBox="1">
            <a:spLocks noChangeArrowheads="1"/>
          </p:cNvSpPr>
          <p:nvPr/>
        </p:nvSpPr>
        <p:spPr bwMode="auto">
          <a:xfrm>
            <a:off x="381000" y="381000"/>
            <a:ext cx="518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r>
              <a:rPr lang="en-US" altLang="en-US" sz="2800" b="1">
                <a:latin typeface="Stencil" pitchFamily="82" charset="0"/>
              </a:rPr>
              <a:t>General Safety Tips</a:t>
            </a:r>
          </a:p>
        </p:txBody>
      </p:sp>
      <p:sp>
        <p:nvSpPr>
          <p:cNvPr id="68613" name="Rectangle 7"/>
          <p:cNvSpPr>
            <a:spLocks noChangeArrowheads="1"/>
          </p:cNvSpPr>
          <p:nvPr/>
        </p:nvSpPr>
        <p:spPr bwMode="auto">
          <a:xfrm>
            <a:off x="17145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pic>
        <p:nvPicPr>
          <p:cNvPr id="2" name="Picture 9" descr="con-bar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6038"/>
            <a:ext cx="9144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13" descr="red-eye.gif (2510 byt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05740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14" descr="red-eye.gif (2510 byt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1960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15" descr="red-eye.gif (2510 byt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04800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16" descr="red-eye.gif (2510 byt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73380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17" descr="red-eye.gif (2510 byt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41020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18" descr="red-eye.gif (2510 byt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09600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1" name="Text Box 20"/>
          <p:cNvSpPr txBox="1">
            <a:spLocks noChangeArrowheads="1"/>
          </p:cNvSpPr>
          <p:nvPr/>
        </p:nvSpPr>
        <p:spPr bwMode="auto">
          <a:xfrm>
            <a:off x="2286000" y="1524000"/>
            <a:ext cx="495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None/>
            </a:pPr>
            <a:endParaRPr lang="en-US" altLang="en-US" sz="1400" b="1">
              <a:latin typeface="Arial" panose="020B0604020202020204" pitchFamily="34" charset="0"/>
            </a:endParaRPr>
          </a:p>
        </p:txBody>
      </p:sp>
      <p:sp>
        <p:nvSpPr>
          <p:cNvPr id="68629" name="Rectangle 21"/>
          <p:cNvSpPr>
            <a:spLocks noChangeArrowheads="1"/>
          </p:cNvSpPr>
          <p:nvPr/>
        </p:nvSpPr>
        <p:spPr bwMode="auto">
          <a:xfrm>
            <a:off x="914400" y="990600"/>
            <a:ext cx="7924800" cy="6251575"/>
          </a:xfrm>
          <a:prstGeom prst="rect">
            <a:avLst/>
          </a:prstGeom>
          <a:noFill/>
          <a:ln w="9525">
            <a:noFill/>
            <a:miter lim="800000"/>
            <a:headEnd/>
            <a:tailEnd/>
          </a:ln>
          <a:effectLst/>
        </p:spPr>
        <p:txBody>
          <a:bodyPr>
            <a:spAutoFit/>
          </a:bodyPr>
          <a:lstStyle/>
          <a:p>
            <a:pPr>
              <a:spcBef>
                <a:spcPct val="30000"/>
              </a:spcBef>
              <a:defRPr/>
            </a:pPr>
            <a:r>
              <a:rPr lang="en-US" sz="2000" b="1" dirty="0">
                <a:solidFill>
                  <a:srgbClr val="FFFF00"/>
                </a:solidFill>
                <a:effectLst>
                  <a:outerShdw blurRad="38100" dist="38100" dir="2700000" algn="tl">
                    <a:srgbClr val="000000"/>
                  </a:outerShdw>
                </a:effectLst>
                <a:latin typeface="Arial" charset="0"/>
              </a:rPr>
              <a:t>Keep regulators free of oil, grease and other flammable substances</a:t>
            </a:r>
            <a:br>
              <a:rPr lang="en-US" sz="2000" b="1" dirty="0">
                <a:solidFill>
                  <a:srgbClr val="FFFF00"/>
                </a:solidFill>
                <a:effectLst>
                  <a:outerShdw blurRad="38100" dist="38100" dir="2700000" algn="tl">
                    <a:srgbClr val="000000"/>
                  </a:outerShdw>
                </a:effectLst>
                <a:latin typeface="Arial" charset="0"/>
              </a:rPr>
            </a:br>
            <a:endParaRPr lang="en-US" sz="2000" b="1" dirty="0">
              <a:solidFill>
                <a:srgbClr val="FFFF00"/>
              </a:solidFill>
              <a:effectLst>
                <a:outerShdw blurRad="38100" dist="38100" dir="2700000" algn="tl">
                  <a:srgbClr val="000000"/>
                </a:outerShdw>
              </a:effectLst>
              <a:latin typeface="Arial" charset="0"/>
            </a:endParaRPr>
          </a:p>
          <a:p>
            <a:pPr>
              <a:spcBef>
                <a:spcPct val="30000"/>
              </a:spcBef>
              <a:defRPr/>
            </a:pPr>
            <a:r>
              <a:rPr lang="en-US" sz="2000" b="1" dirty="0">
                <a:solidFill>
                  <a:srgbClr val="FFFF00"/>
                </a:solidFill>
                <a:effectLst>
                  <a:outerShdw blurRad="38100" dist="38100" dir="2700000" algn="tl">
                    <a:srgbClr val="000000"/>
                  </a:outerShdw>
                </a:effectLst>
                <a:latin typeface="Arial" charset="0"/>
              </a:rPr>
              <a:t>Check valves stop reverse gas flow, they do not act as a fire stop</a:t>
            </a:r>
            <a:br>
              <a:rPr lang="en-US" sz="2000" b="1" dirty="0">
                <a:solidFill>
                  <a:srgbClr val="FFFF00"/>
                </a:solidFill>
                <a:effectLst>
                  <a:outerShdw blurRad="38100" dist="38100" dir="2700000" algn="tl">
                    <a:srgbClr val="000000"/>
                  </a:outerShdw>
                </a:effectLst>
                <a:latin typeface="Arial" charset="0"/>
              </a:rPr>
            </a:br>
            <a:endParaRPr lang="en-US" sz="2000" b="1" dirty="0">
              <a:solidFill>
                <a:srgbClr val="FFFF00"/>
              </a:solidFill>
              <a:effectLst>
                <a:outerShdw blurRad="38100" dist="38100" dir="2700000" algn="tl">
                  <a:srgbClr val="000000"/>
                </a:outerShdw>
              </a:effectLst>
              <a:latin typeface="Arial" charset="0"/>
            </a:endParaRPr>
          </a:p>
          <a:p>
            <a:pPr>
              <a:spcBef>
                <a:spcPct val="30000"/>
              </a:spcBef>
              <a:defRPr/>
            </a:pPr>
            <a:r>
              <a:rPr lang="en-US" sz="2000" b="1" dirty="0">
                <a:solidFill>
                  <a:srgbClr val="FFFF00"/>
                </a:solidFill>
                <a:effectLst>
                  <a:outerShdw blurRad="38100" dist="38100" dir="2700000" algn="tl">
                    <a:srgbClr val="000000"/>
                  </a:outerShdw>
                </a:effectLst>
                <a:latin typeface="Arial" charset="0"/>
              </a:rPr>
              <a:t>Never starve a tip, this can cause a flashback</a:t>
            </a:r>
            <a:br>
              <a:rPr lang="en-US" sz="2000" b="1" dirty="0">
                <a:solidFill>
                  <a:srgbClr val="FFFF00"/>
                </a:solidFill>
                <a:effectLst>
                  <a:outerShdw blurRad="38100" dist="38100" dir="2700000" algn="tl">
                    <a:srgbClr val="000000"/>
                  </a:outerShdw>
                </a:effectLst>
                <a:latin typeface="Arial" charset="0"/>
              </a:rPr>
            </a:br>
            <a:endParaRPr lang="en-US" sz="2000" b="1" dirty="0">
              <a:solidFill>
                <a:srgbClr val="FFFF00"/>
              </a:solidFill>
              <a:effectLst>
                <a:outerShdw blurRad="38100" dist="38100" dir="2700000" algn="tl">
                  <a:srgbClr val="000000"/>
                </a:outerShdw>
              </a:effectLst>
              <a:latin typeface="Arial" charset="0"/>
            </a:endParaRPr>
          </a:p>
          <a:p>
            <a:pPr>
              <a:spcBef>
                <a:spcPct val="30000"/>
              </a:spcBef>
              <a:defRPr/>
            </a:pPr>
            <a:r>
              <a:rPr lang="en-US" sz="2000" b="1" dirty="0">
                <a:solidFill>
                  <a:srgbClr val="FFFF00"/>
                </a:solidFill>
                <a:effectLst>
                  <a:outerShdw blurRad="38100" dist="38100" dir="2700000" algn="tl">
                    <a:srgbClr val="000000"/>
                  </a:outerShdw>
                </a:effectLst>
                <a:latin typeface="Arial" charset="0"/>
              </a:rPr>
              <a:t>Always keep cylinders in an upright position</a:t>
            </a:r>
            <a:br>
              <a:rPr lang="en-US" sz="2000" b="1" dirty="0">
                <a:solidFill>
                  <a:srgbClr val="FFFF00"/>
                </a:solidFill>
                <a:effectLst>
                  <a:outerShdw blurRad="38100" dist="38100" dir="2700000" algn="tl">
                    <a:srgbClr val="000000"/>
                  </a:outerShdw>
                </a:effectLst>
                <a:latin typeface="Arial" charset="0"/>
              </a:rPr>
            </a:br>
            <a:endParaRPr lang="en-US" sz="2000" b="1" dirty="0">
              <a:solidFill>
                <a:srgbClr val="FFFF00"/>
              </a:solidFill>
              <a:effectLst>
                <a:outerShdw blurRad="38100" dist="38100" dir="2700000" algn="tl">
                  <a:srgbClr val="000000"/>
                </a:outerShdw>
              </a:effectLst>
              <a:latin typeface="Arial" charset="0"/>
            </a:endParaRPr>
          </a:p>
          <a:p>
            <a:pPr>
              <a:spcBef>
                <a:spcPct val="30000"/>
              </a:spcBef>
              <a:defRPr/>
            </a:pPr>
            <a:r>
              <a:rPr lang="en-US" sz="2000" b="1" dirty="0">
                <a:solidFill>
                  <a:srgbClr val="FFFF00"/>
                </a:solidFill>
                <a:effectLst>
                  <a:outerShdw blurRad="38100" dist="38100" dir="2700000" algn="tl">
                    <a:srgbClr val="000000"/>
                  </a:outerShdw>
                </a:effectLst>
                <a:latin typeface="Arial" charset="0"/>
              </a:rPr>
              <a:t>Never stand in front or behind a regulator when opening the cylinder valve</a:t>
            </a:r>
            <a:br>
              <a:rPr lang="en-US" sz="2000" b="1" dirty="0">
                <a:solidFill>
                  <a:srgbClr val="FFFF00"/>
                </a:solidFill>
                <a:effectLst>
                  <a:outerShdw blurRad="38100" dist="38100" dir="2700000" algn="tl">
                    <a:srgbClr val="000000"/>
                  </a:outerShdw>
                </a:effectLst>
                <a:latin typeface="Arial" charset="0"/>
              </a:rPr>
            </a:br>
            <a:endParaRPr lang="en-US" sz="2000" b="1" dirty="0">
              <a:solidFill>
                <a:srgbClr val="FFFF00"/>
              </a:solidFill>
              <a:effectLst>
                <a:outerShdw blurRad="38100" dist="38100" dir="2700000" algn="tl">
                  <a:srgbClr val="000000"/>
                </a:outerShdw>
              </a:effectLst>
              <a:latin typeface="Arial" charset="0"/>
            </a:endParaRPr>
          </a:p>
          <a:p>
            <a:pPr>
              <a:spcBef>
                <a:spcPct val="30000"/>
              </a:spcBef>
              <a:defRPr/>
            </a:pPr>
            <a:r>
              <a:rPr lang="en-US" sz="2000" b="1" dirty="0">
                <a:solidFill>
                  <a:srgbClr val="FFFF00"/>
                </a:solidFill>
                <a:effectLst>
                  <a:outerShdw blurRad="38100" dist="38100" dir="2700000" algn="tl">
                    <a:srgbClr val="000000"/>
                  </a:outerShdw>
                </a:effectLst>
                <a:latin typeface="Arial" charset="0"/>
              </a:rPr>
              <a:t>Do not open acetylene valve more than 1 </a:t>
            </a:r>
            <a:r>
              <a:rPr lang="en-US" sz="2000" b="1" baseline="30000" dirty="0">
                <a:solidFill>
                  <a:srgbClr val="FFFF00"/>
                </a:solidFill>
                <a:effectLst>
                  <a:outerShdw blurRad="38100" dist="38100" dir="2700000" algn="tl">
                    <a:srgbClr val="000000"/>
                  </a:outerShdw>
                </a:effectLst>
                <a:latin typeface="Arial" charset="0"/>
              </a:rPr>
              <a:t>1</a:t>
            </a:r>
            <a:r>
              <a:rPr lang="en-US" sz="2000" b="1" dirty="0">
                <a:solidFill>
                  <a:srgbClr val="FFFF00"/>
                </a:solidFill>
                <a:effectLst>
                  <a:outerShdw blurRad="38100" dist="38100" dir="2700000" algn="tl">
                    <a:srgbClr val="000000"/>
                  </a:outerShdw>
                </a:effectLst>
                <a:latin typeface="Arial" charset="0"/>
              </a:rPr>
              <a:t>/</a:t>
            </a:r>
            <a:r>
              <a:rPr lang="en-US" sz="2000" b="1" baseline="-25000" dirty="0">
                <a:solidFill>
                  <a:srgbClr val="FFFF00"/>
                </a:solidFill>
                <a:effectLst>
                  <a:outerShdw blurRad="38100" dist="38100" dir="2700000" algn="tl">
                    <a:srgbClr val="000000"/>
                  </a:outerShdw>
                </a:effectLst>
                <a:latin typeface="Arial" charset="0"/>
              </a:rPr>
              <a:t>2 </a:t>
            </a:r>
            <a:r>
              <a:rPr lang="en-US" sz="2000" b="1" dirty="0">
                <a:solidFill>
                  <a:srgbClr val="FFFF00"/>
                </a:solidFill>
                <a:effectLst>
                  <a:outerShdw blurRad="38100" dist="38100" dir="2700000" algn="tl">
                    <a:srgbClr val="000000"/>
                  </a:outerShdw>
                </a:effectLst>
                <a:latin typeface="Arial" charset="0"/>
              </a:rPr>
              <a:t>turns</a:t>
            </a:r>
            <a:br>
              <a:rPr lang="en-US" sz="2000" b="1" dirty="0">
                <a:solidFill>
                  <a:srgbClr val="FFFF00"/>
                </a:solidFill>
                <a:effectLst>
                  <a:outerShdw blurRad="38100" dist="38100" dir="2700000" algn="tl">
                    <a:srgbClr val="000000"/>
                  </a:outerShdw>
                </a:effectLst>
                <a:latin typeface="Arial" charset="0"/>
              </a:rPr>
            </a:br>
            <a:endParaRPr lang="en-US" sz="2000" b="1" dirty="0">
              <a:solidFill>
                <a:srgbClr val="FFFF00"/>
              </a:solidFill>
              <a:effectLst>
                <a:outerShdw blurRad="38100" dist="38100" dir="2700000" algn="tl">
                  <a:srgbClr val="000000"/>
                </a:outerShdw>
              </a:effectLst>
              <a:latin typeface="Arial" charset="0"/>
            </a:endParaRPr>
          </a:p>
          <a:p>
            <a:pPr>
              <a:spcBef>
                <a:spcPct val="30000"/>
              </a:spcBef>
              <a:defRPr/>
            </a:pPr>
            <a:r>
              <a:rPr lang="en-US" sz="2000" b="1" dirty="0">
                <a:solidFill>
                  <a:srgbClr val="FFFF00"/>
                </a:solidFill>
                <a:effectLst>
                  <a:outerShdw blurRad="38100" dist="38100" dir="2700000" algn="tl">
                    <a:srgbClr val="000000"/>
                  </a:outerShdw>
                </a:effectLst>
                <a:latin typeface="Arial" charset="0"/>
              </a:rPr>
              <a:t>Always make sure area is safe and flammable free</a:t>
            </a:r>
            <a:br>
              <a:rPr lang="en-US" sz="2000" b="1" dirty="0">
                <a:solidFill>
                  <a:srgbClr val="FFFF00"/>
                </a:solidFill>
                <a:effectLst>
                  <a:outerShdw blurRad="38100" dist="38100" dir="2700000" algn="tl">
                    <a:srgbClr val="000000"/>
                  </a:outerShdw>
                </a:effectLst>
                <a:latin typeface="Arial" charset="0"/>
              </a:rPr>
            </a:br>
            <a:r>
              <a:rPr lang="en-US" sz="2400" b="1" dirty="0">
                <a:solidFill>
                  <a:srgbClr val="0000FF"/>
                </a:solidFill>
                <a:effectLst>
                  <a:outerShdw blurRad="38100" dist="38100" dir="2700000" algn="tl">
                    <a:srgbClr val="000000"/>
                  </a:outerShdw>
                </a:effectLst>
                <a:latin typeface="Arial" charset="0"/>
              </a:rPr>
              <a:t/>
            </a:r>
            <a:br>
              <a:rPr lang="en-US" sz="2400" b="1" dirty="0">
                <a:solidFill>
                  <a:srgbClr val="0000FF"/>
                </a:solidFill>
                <a:effectLst>
                  <a:outerShdw blurRad="38100" dist="38100" dir="2700000" algn="tl">
                    <a:srgbClr val="000000"/>
                  </a:outerShdw>
                </a:effectLst>
                <a:latin typeface="Arial" charset="0"/>
              </a:rPr>
            </a:br>
            <a:endParaRPr lang="en-US" sz="2400" b="1" dirty="0">
              <a:solidFill>
                <a:srgbClr val="0000FF"/>
              </a:solidFill>
              <a:effectLst>
                <a:outerShdw blurRad="38100" dist="38100" dir="2700000" algn="tl">
                  <a:srgbClr val="000000"/>
                </a:outerShdw>
              </a:effectLst>
              <a:latin typeface="Arial" charset="0"/>
            </a:endParaRPr>
          </a:p>
        </p:txBody>
      </p:sp>
      <p:pic>
        <p:nvPicPr>
          <p:cNvPr id="68623" name="Picture 23" descr="red-eye.gif (2510 byt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06680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561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additive="base">
                                        <p:cTn id="7" dur="500" fill="hold"/>
                                        <p:tgtEl>
                                          <p:spTgt spid="686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8629">
                                            <p:txEl>
                                              <p:pRg st="0" end="0"/>
                                            </p:txEl>
                                          </p:spTgt>
                                        </p:tgtEl>
                                        <p:attrNameLst>
                                          <p:attrName>style.visibility</p:attrName>
                                        </p:attrNameLst>
                                      </p:cBhvr>
                                      <p:to>
                                        <p:strVal val="visible"/>
                                      </p:to>
                                    </p:set>
                                    <p:animEffect transition="in" filter="blinds(horizontal)">
                                      <p:cBhvr>
                                        <p:cTn id="13" dur="500"/>
                                        <p:tgtEl>
                                          <p:spTgt spid="6862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8629">
                                            <p:txEl>
                                              <p:pRg st="1" end="1"/>
                                            </p:txEl>
                                          </p:spTgt>
                                        </p:tgtEl>
                                        <p:attrNameLst>
                                          <p:attrName>style.visibility</p:attrName>
                                        </p:attrNameLst>
                                      </p:cBhvr>
                                      <p:to>
                                        <p:strVal val="visible"/>
                                      </p:to>
                                    </p:set>
                                    <p:animEffect transition="in" filter="blinds(horizontal)">
                                      <p:cBhvr>
                                        <p:cTn id="18" dur="500"/>
                                        <p:tgtEl>
                                          <p:spTgt spid="6862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8629">
                                            <p:txEl>
                                              <p:pRg st="2" end="2"/>
                                            </p:txEl>
                                          </p:spTgt>
                                        </p:tgtEl>
                                        <p:attrNameLst>
                                          <p:attrName>style.visibility</p:attrName>
                                        </p:attrNameLst>
                                      </p:cBhvr>
                                      <p:to>
                                        <p:strVal val="visible"/>
                                      </p:to>
                                    </p:set>
                                    <p:animEffect transition="in" filter="blinds(horizontal)">
                                      <p:cBhvr>
                                        <p:cTn id="23" dur="500"/>
                                        <p:tgtEl>
                                          <p:spTgt spid="6862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8629">
                                            <p:txEl>
                                              <p:pRg st="3" end="3"/>
                                            </p:txEl>
                                          </p:spTgt>
                                        </p:tgtEl>
                                        <p:attrNameLst>
                                          <p:attrName>style.visibility</p:attrName>
                                        </p:attrNameLst>
                                      </p:cBhvr>
                                      <p:to>
                                        <p:strVal val="visible"/>
                                      </p:to>
                                    </p:set>
                                    <p:animEffect transition="in" filter="blinds(horizontal)">
                                      <p:cBhvr>
                                        <p:cTn id="28" dur="500"/>
                                        <p:tgtEl>
                                          <p:spTgt spid="6862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8629">
                                            <p:txEl>
                                              <p:pRg st="4" end="4"/>
                                            </p:txEl>
                                          </p:spTgt>
                                        </p:tgtEl>
                                        <p:attrNameLst>
                                          <p:attrName>style.visibility</p:attrName>
                                        </p:attrNameLst>
                                      </p:cBhvr>
                                      <p:to>
                                        <p:strVal val="visible"/>
                                      </p:to>
                                    </p:set>
                                    <p:animEffect transition="in" filter="blinds(horizontal)">
                                      <p:cBhvr>
                                        <p:cTn id="33" dur="500"/>
                                        <p:tgtEl>
                                          <p:spTgt spid="68629">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8629">
                                            <p:txEl>
                                              <p:pRg st="5" end="5"/>
                                            </p:txEl>
                                          </p:spTgt>
                                        </p:tgtEl>
                                        <p:attrNameLst>
                                          <p:attrName>style.visibility</p:attrName>
                                        </p:attrNameLst>
                                      </p:cBhvr>
                                      <p:to>
                                        <p:strVal val="visible"/>
                                      </p:to>
                                    </p:set>
                                    <p:animEffect transition="in" filter="blinds(horizontal)">
                                      <p:cBhvr>
                                        <p:cTn id="38" dur="500"/>
                                        <p:tgtEl>
                                          <p:spTgt spid="68629">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8629">
                                            <p:txEl>
                                              <p:pRg st="6" end="6"/>
                                            </p:txEl>
                                          </p:spTgt>
                                        </p:tgtEl>
                                        <p:attrNameLst>
                                          <p:attrName>style.visibility</p:attrName>
                                        </p:attrNameLst>
                                      </p:cBhvr>
                                      <p:to>
                                        <p:strVal val="visible"/>
                                      </p:to>
                                    </p:set>
                                    <p:animEffect transition="in" filter="blinds(horizontal)">
                                      <p:cBhvr>
                                        <p:cTn id="43" dur="500"/>
                                        <p:tgtEl>
                                          <p:spTgt spid="686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autoUpdateAnimBg="0"/>
      <p:bldP spid="6862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304800"/>
            <a:ext cx="9144000" cy="1066800"/>
          </a:xfrm>
        </p:spPr>
        <p:txBody>
          <a:bodyPr/>
          <a:lstStyle/>
          <a:p>
            <a:pPr eaLnBrk="1" hangingPunct="1">
              <a:defRPr/>
            </a:pPr>
            <a:r>
              <a:rPr lang="en-US" sz="2100" smtClean="0">
                <a:latin typeface="Stencil" pitchFamily="82" charset="0"/>
              </a:rPr>
              <a:t>Safety Checklist for Getting Started </a:t>
            </a:r>
            <a:br>
              <a:rPr lang="en-US" sz="2100" smtClean="0">
                <a:latin typeface="Stencil" pitchFamily="82" charset="0"/>
              </a:rPr>
            </a:br>
            <a:r>
              <a:rPr lang="en-US" sz="2100" b="1" smtClean="0">
                <a:latin typeface="Arial Black" pitchFamily="34" charset="0"/>
              </a:rPr>
              <a:t>What is the necessary safety equipment you need?</a:t>
            </a:r>
            <a:br>
              <a:rPr lang="en-US" sz="2100" b="1" smtClean="0">
                <a:latin typeface="Arial Black" pitchFamily="34" charset="0"/>
              </a:rPr>
            </a:br>
            <a:endParaRPr lang="en-US" sz="2100" b="1" smtClean="0">
              <a:latin typeface="Arial Black" pitchFamily="34" charset="0"/>
            </a:endParaRPr>
          </a:p>
        </p:txBody>
      </p:sp>
      <p:sp>
        <p:nvSpPr>
          <p:cNvPr id="74755" name="Rectangle 3"/>
          <p:cNvSpPr>
            <a:spLocks noGrp="1" noChangeArrowheads="1"/>
          </p:cNvSpPr>
          <p:nvPr>
            <p:ph type="body" idx="1"/>
          </p:nvPr>
        </p:nvSpPr>
        <p:spPr>
          <a:xfrm>
            <a:off x="4953000" y="685800"/>
            <a:ext cx="4495800" cy="6172200"/>
          </a:xfrm>
        </p:spPr>
        <p:txBody>
          <a:bodyPr/>
          <a:lstStyle/>
          <a:p>
            <a:pPr eaLnBrk="1" hangingPunct="1">
              <a:buFont typeface="Wingdings" panose="05000000000000000000" pitchFamily="2" charset="2"/>
              <a:buNone/>
              <a:defRPr/>
            </a:pPr>
            <a:r>
              <a:rPr lang="en-US" b="1" smtClean="0"/>
              <a:t> </a:t>
            </a:r>
            <a:endParaRPr lang="en-US" sz="2000" b="1" smtClean="0">
              <a:latin typeface="Arial Black" pitchFamily="34" charset="0"/>
            </a:endParaRPr>
          </a:p>
          <a:p>
            <a:pPr eaLnBrk="1" hangingPunct="1">
              <a:buFont typeface="Wingdings" panose="05000000000000000000" pitchFamily="2" charset="2"/>
              <a:buNone/>
              <a:defRPr/>
            </a:pPr>
            <a:endParaRPr lang="en-US" sz="1800" b="1" smtClean="0">
              <a:latin typeface="Arial Black" pitchFamily="34" charset="0"/>
            </a:endParaRPr>
          </a:p>
          <a:p>
            <a:pPr eaLnBrk="1" hangingPunct="1">
              <a:defRPr/>
            </a:pPr>
            <a:endParaRPr lang="en-US" sz="1800" b="1" smtClean="0">
              <a:latin typeface="Arial Black" pitchFamily="34" charset="0"/>
            </a:endParaRPr>
          </a:p>
          <a:p>
            <a:pPr eaLnBrk="1" hangingPunct="1">
              <a:defRPr/>
            </a:pPr>
            <a:endParaRPr lang="en-US" sz="1800" b="1" smtClean="0">
              <a:latin typeface="Arial Black" pitchFamily="34" charset="0"/>
            </a:endParaRPr>
          </a:p>
          <a:p>
            <a:pPr eaLnBrk="1" hangingPunct="1">
              <a:buFont typeface="Wingdings" panose="05000000000000000000" pitchFamily="2" charset="2"/>
              <a:buNone/>
              <a:defRPr/>
            </a:pPr>
            <a:endParaRPr lang="en-US" sz="1800" b="1" smtClean="0">
              <a:latin typeface="Arial Black" pitchFamily="34" charset="0"/>
            </a:endParaRPr>
          </a:p>
          <a:p>
            <a:pPr eaLnBrk="1" hangingPunct="1">
              <a:defRPr/>
            </a:pPr>
            <a:endParaRPr lang="en-US" sz="1800" b="1" smtClean="0">
              <a:latin typeface="Arial Black" pitchFamily="34" charset="0"/>
            </a:endParaRPr>
          </a:p>
          <a:p>
            <a:pPr eaLnBrk="1" hangingPunct="1">
              <a:buFont typeface="Wingdings" panose="05000000000000000000" pitchFamily="2" charset="2"/>
              <a:buNone/>
              <a:defRPr/>
            </a:pPr>
            <a:endParaRPr lang="en-US" sz="1800" b="1" smtClean="0">
              <a:latin typeface="Arial Black" pitchFamily="34" charset="0"/>
            </a:endParaRPr>
          </a:p>
          <a:p>
            <a:pPr eaLnBrk="1" hangingPunct="1">
              <a:defRPr/>
            </a:pPr>
            <a:endParaRPr lang="en-US" sz="1800" b="1" smtClean="0">
              <a:latin typeface="Arial Black" pitchFamily="34" charset="0"/>
            </a:endParaRPr>
          </a:p>
          <a:p>
            <a:pPr eaLnBrk="1" hangingPunct="1">
              <a:buFont typeface="Wingdings" panose="05000000000000000000" pitchFamily="2" charset="2"/>
              <a:buNone/>
              <a:defRPr/>
            </a:pPr>
            <a:endParaRPr lang="en-US" sz="1800" b="1" smtClean="0">
              <a:latin typeface="Arial Black" pitchFamily="34" charset="0"/>
            </a:endParaRPr>
          </a:p>
          <a:p>
            <a:pPr eaLnBrk="1" hangingPunct="1">
              <a:buFont typeface="Wingdings" panose="05000000000000000000" pitchFamily="2" charset="2"/>
              <a:buNone/>
              <a:defRPr/>
            </a:pPr>
            <a:endParaRPr lang="en-US" sz="1800" b="1" smtClean="0">
              <a:latin typeface="Arial Black" pitchFamily="34" charset="0"/>
            </a:endParaRPr>
          </a:p>
          <a:p>
            <a:pPr eaLnBrk="1" hangingPunct="1">
              <a:defRPr/>
            </a:pPr>
            <a:endParaRPr lang="en-US" sz="1800" b="1" smtClean="0">
              <a:latin typeface="Arial Black" pitchFamily="34" charset="0"/>
            </a:endParaRPr>
          </a:p>
          <a:p>
            <a:pPr eaLnBrk="1" hangingPunct="1">
              <a:defRPr/>
            </a:pPr>
            <a:endParaRPr lang="en-US" sz="1800" smtClean="0">
              <a:latin typeface="Arial Black" pitchFamily="34" charset="0"/>
            </a:endParaRPr>
          </a:p>
        </p:txBody>
      </p:sp>
      <p:sp>
        <p:nvSpPr>
          <p:cNvPr id="74756" name="Rectangle 4"/>
          <p:cNvSpPr>
            <a:spLocks noChangeArrowheads="1"/>
          </p:cNvSpPr>
          <p:nvPr/>
        </p:nvSpPr>
        <p:spPr bwMode="auto">
          <a:xfrm>
            <a:off x="0" y="2101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pic>
        <p:nvPicPr>
          <p:cNvPr id="74758" name="Picture 6" descr="gloves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6286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6" name="Picture 24" descr="mee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4953000"/>
            <a:ext cx="129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8" name="Picture 26" descr="Click To 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810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0" name="Picture 28" descr="Click To Previe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61055" y="531408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2" name="Picture 30" descr="Click To Previe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895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4" name="Picture 32" descr="Click To Pr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990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87" name="Rectangle 35"/>
          <p:cNvSpPr>
            <a:spLocks noChangeArrowheads="1"/>
          </p:cNvSpPr>
          <p:nvPr/>
        </p:nvSpPr>
        <p:spPr bwMode="auto">
          <a:xfrm>
            <a:off x="2819400" y="1295400"/>
            <a:ext cx="302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buClrTx/>
              <a:buSzTx/>
              <a:buFontTx/>
              <a:buChar char="•"/>
            </a:pPr>
            <a:r>
              <a:rPr lang="en-US" altLang="en-US" sz="1800" b="1">
                <a:latin typeface="Arial Black" panose="020B0A04020102020204" pitchFamily="34" charset="0"/>
              </a:rPr>
              <a:t>Proper Eye protection</a:t>
            </a:r>
          </a:p>
        </p:txBody>
      </p:sp>
      <p:sp>
        <p:nvSpPr>
          <p:cNvPr id="74788" name="Rectangle 36"/>
          <p:cNvSpPr>
            <a:spLocks noChangeArrowheads="1"/>
          </p:cNvSpPr>
          <p:nvPr/>
        </p:nvSpPr>
        <p:spPr bwMode="auto">
          <a:xfrm>
            <a:off x="2362200" y="22860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Char char="•"/>
            </a:pPr>
            <a:r>
              <a:rPr lang="en-US" altLang="en-US" sz="1800" b="1">
                <a:latin typeface="Arial Black" panose="020B0A04020102020204" pitchFamily="34" charset="0"/>
              </a:rPr>
              <a:t>Appropriate gloves</a:t>
            </a:r>
          </a:p>
        </p:txBody>
      </p:sp>
      <p:sp>
        <p:nvSpPr>
          <p:cNvPr id="74789" name="Rectangle 37"/>
          <p:cNvSpPr>
            <a:spLocks noChangeArrowheads="1"/>
          </p:cNvSpPr>
          <p:nvPr/>
        </p:nvSpPr>
        <p:spPr bwMode="auto">
          <a:xfrm>
            <a:off x="2438400" y="3276600"/>
            <a:ext cx="381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buClrTx/>
              <a:buSzTx/>
              <a:buFontTx/>
              <a:buChar char="•"/>
            </a:pPr>
            <a:r>
              <a:rPr lang="en-US" altLang="en-US" sz="1800" b="1">
                <a:latin typeface="Arial Black" panose="020B0A04020102020204" pitchFamily="34" charset="0"/>
              </a:rPr>
              <a:t>Clothing free of grease &amp; oil</a:t>
            </a:r>
          </a:p>
        </p:txBody>
      </p:sp>
      <p:sp>
        <p:nvSpPr>
          <p:cNvPr id="74790" name="Rectangle 38"/>
          <p:cNvSpPr>
            <a:spLocks noChangeArrowheads="1"/>
          </p:cNvSpPr>
          <p:nvPr/>
        </p:nvSpPr>
        <p:spPr bwMode="auto">
          <a:xfrm>
            <a:off x="2667000" y="4267200"/>
            <a:ext cx="234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buClrTx/>
              <a:buSzTx/>
              <a:buFontTx/>
              <a:buChar char="•"/>
            </a:pPr>
            <a:r>
              <a:rPr lang="en-US" altLang="en-US" sz="1800" b="1">
                <a:latin typeface="Arial Black" panose="020B0A04020102020204" pitchFamily="34" charset="0"/>
              </a:rPr>
              <a:t>Clean work area</a:t>
            </a:r>
          </a:p>
        </p:txBody>
      </p:sp>
      <p:sp>
        <p:nvSpPr>
          <p:cNvPr id="74791" name="Rectangle 39"/>
          <p:cNvSpPr>
            <a:spLocks noChangeArrowheads="1"/>
          </p:cNvSpPr>
          <p:nvPr/>
        </p:nvSpPr>
        <p:spPr bwMode="auto">
          <a:xfrm>
            <a:off x="2438400" y="5181600"/>
            <a:ext cx="291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buClrTx/>
              <a:buSzTx/>
              <a:buFontTx/>
              <a:buChar char="•"/>
            </a:pPr>
            <a:r>
              <a:rPr lang="en-US" altLang="en-US" sz="1800" b="1">
                <a:latin typeface="Arial Black" panose="020B0A04020102020204" pitchFamily="34" charset="0"/>
              </a:rPr>
              <a:t>Proper Task Training</a:t>
            </a:r>
          </a:p>
        </p:txBody>
      </p:sp>
      <p:sp>
        <p:nvSpPr>
          <p:cNvPr id="74792" name="Rectangle 40"/>
          <p:cNvSpPr>
            <a:spLocks noChangeArrowheads="1"/>
          </p:cNvSpPr>
          <p:nvPr/>
        </p:nvSpPr>
        <p:spPr bwMode="auto">
          <a:xfrm>
            <a:off x="2743200" y="6096000"/>
            <a:ext cx="241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buClrTx/>
              <a:buSzTx/>
              <a:buFontTx/>
              <a:buChar char="•"/>
            </a:pPr>
            <a:r>
              <a:rPr lang="en-US" altLang="en-US" sz="1800" b="1">
                <a:latin typeface="Arial Black" panose="020B0A04020102020204" pitchFamily="34" charset="0"/>
              </a:rPr>
              <a:t>Fire extinguisher</a:t>
            </a:r>
          </a:p>
        </p:txBody>
      </p:sp>
    </p:spTree>
    <p:extLst>
      <p:ext uri="{BB962C8B-B14F-4D97-AF65-F5344CB8AC3E}">
        <p14:creationId xmlns:p14="http://schemas.microsoft.com/office/powerpoint/2010/main" val="239551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dissolve">
                                      <p:cBhvr>
                                        <p:cTn id="7" dur="500"/>
                                        <p:tgtEl>
                                          <p:spTgt spid="74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74784"/>
                                        </p:tgtEl>
                                        <p:attrNameLst>
                                          <p:attrName>style.visibility</p:attrName>
                                        </p:attrNameLst>
                                      </p:cBhvr>
                                      <p:to>
                                        <p:strVal val="visible"/>
                                      </p:to>
                                    </p:set>
                                    <p:anim calcmode="lin" valueType="num">
                                      <p:cBhvr additive="base">
                                        <p:cTn id="12" dur="500" fill="hold"/>
                                        <p:tgtEl>
                                          <p:spTgt spid="74784"/>
                                        </p:tgtEl>
                                        <p:attrNameLst>
                                          <p:attrName>ppt_x</p:attrName>
                                        </p:attrNameLst>
                                      </p:cBhvr>
                                      <p:tavLst>
                                        <p:tav tm="0">
                                          <p:val>
                                            <p:strVal val="0-#ppt_w/2"/>
                                          </p:val>
                                        </p:tav>
                                        <p:tav tm="100000">
                                          <p:val>
                                            <p:strVal val="#ppt_x"/>
                                          </p:val>
                                        </p:tav>
                                      </p:tavLst>
                                    </p:anim>
                                    <p:anim calcmode="lin" valueType="num">
                                      <p:cBhvr additive="base">
                                        <p:cTn id="13" dur="500" fill="hold"/>
                                        <p:tgtEl>
                                          <p:spTgt spid="7478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4787"/>
                                        </p:tgtEl>
                                        <p:attrNameLst>
                                          <p:attrName>style.visibility</p:attrName>
                                        </p:attrNameLst>
                                      </p:cBhvr>
                                      <p:to>
                                        <p:strVal val="visible"/>
                                      </p:to>
                                    </p:set>
                                    <p:anim calcmode="lin" valueType="num">
                                      <p:cBhvr additive="base">
                                        <p:cTn id="18" dur="500" fill="hold"/>
                                        <p:tgtEl>
                                          <p:spTgt spid="74787"/>
                                        </p:tgtEl>
                                        <p:attrNameLst>
                                          <p:attrName>ppt_x</p:attrName>
                                        </p:attrNameLst>
                                      </p:cBhvr>
                                      <p:tavLst>
                                        <p:tav tm="0">
                                          <p:val>
                                            <p:strVal val="0-#ppt_w/2"/>
                                          </p:val>
                                        </p:tav>
                                        <p:tav tm="100000">
                                          <p:val>
                                            <p:strVal val="#ppt_x"/>
                                          </p:val>
                                        </p:tav>
                                      </p:tavLst>
                                    </p:anim>
                                    <p:anim calcmode="lin" valueType="num">
                                      <p:cBhvr additive="base">
                                        <p:cTn id="19" dur="500" fill="hold"/>
                                        <p:tgtEl>
                                          <p:spTgt spid="7478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74758"/>
                                        </p:tgtEl>
                                        <p:attrNameLst>
                                          <p:attrName>style.visibility</p:attrName>
                                        </p:attrNameLst>
                                      </p:cBhvr>
                                      <p:to>
                                        <p:strVal val="visible"/>
                                      </p:to>
                                    </p:set>
                                    <p:anim calcmode="lin" valueType="num">
                                      <p:cBhvr additive="base">
                                        <p:cTn id="24" dur="500" fill="hold"/>
                                        <p:tgtEl>
                                          <p:spTgt spid="74758"/>
                                        </p:tgtEl>
                                        <p:attrNameLst>
                                          <p:attrName>ppt_x</p:attrName>
                                        </p:attrNameLst>
                                      </p:cBhvr>
                                      <p:tavLst>
                                        <p:tav tm="0">
                                          <p:val>
                                            <p:strVal val="0-#ppt_w/2"/>
                                          </p:val>
                                        </p:tav>
                                        <p:tav tm="100000">
                                          <p:val>
                                            <p:strVal val="#ppt_x"/>
                                          </p:val>
                                        </p:tav>
                                      </p:tavLst>
                                    </p:anim>
                                    <p:anim calcmode="lin" valueType="num">
                                      <p:cBhvr additive="base">
                                        <p:cTn id="25" dur="500" fill="hold"/>
                                        <p:tgtEl>
                                          <p:spTgt spid="74758"/>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4788"/>
                                        </p:tgtEl>
                                        <p:attrNameLst>
                                          <p:attrName>style.visibility</p:attrName>
                                        </p:attrNameLst>
                                      </p:cBhvr>
                                      <p:to>
                                        <p:strVal val="visible"/>
                                      </p:to>
                                    </p:set>
                                    <p:anim calcmode="lin" valueType="num">
                                      <p:cBhvr additive="base">
                                        <p:cTn id="30" dur="500" fill="hold"/>
                                        <p:tgtEl>
                                          <p:spTgt spid="74788"/>
                                        </p:tgtEl>
                                        <p:attrNameLst>
                                          <p:attrName>ppt_x</p:attrName>
                                        </p:attrNameLst>
                                      </p:cBhvr>
                                      <p:tavLst>
                                        <p:tav tm="0">
                                          <p:val>
                                            <p:strVal val="0-#ppt_w/2"/>
                                          </p:val>
                                        </p:tav>
                                        <p:tav tm="100000">
                                          <p:val>
                                            <p:strVal val="#ppt_x"/>
                                          </p:val>
                                        </p:tav>
                                      </p:tavLst>
                                    </p:anim>
                                    <p:anim calcmode="lin" valueType="num">
                                      <p:cBhvr additive="base">
                                        <p:cTn id="31" dur="500" fill="hold"/>
                                        <p:tgtEl>
                                          <p:spTgt spid="74788"/>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74782"/>
                                        </p:tgtEl>
                                        <p:attrNameLst>
                                          <p:attrName>style.visibility</p:attrName>
                                        </p:attrNameLst>
                                      </p:cBhvr>
                                      <p:to>
                                        <p:strVal val="visible"/>
                                      </p:to>
                                    </p:set>
                                    <p:anim calcmode="lin" valueType="num">
                                      <p:cBhvr additive="base">
                                        <p:cTn id="36" dur="500" fill="hold"/>
                                        <p:tgtEl>
                                          <p:spTgt spid="74782"/>
                                        </p:tgtEl>
                                        <p:attrNameLst>
                                          <p:attrName>ppt_x</p:attrName>
                                        </p:attrNameLst>
                                      </p:cBhvr>
                                      <p:tavLst>
                                        <p:tav tm="0">
                                          <p:val>
                                            <p:strVal val="0-#ppt_w/2"/>
                                          </p:val>
                                        </p:tav>
                                        <p:tav tm="100000">
                                          <p:val>
                                            <p:strVal val="#ppt_x"/>
                                          </p:val>
                                        </p:tav>
                                      </p:tavLst>
                                    </p:anim>
                                    <p:anim calcmode="lin" valueType="num">
                                      <p:cBhvr additive="base">
                                        <p:cTn id="37" dur="500" fill="hold"/>
                                        <p:tgtEl>
                                          <p:spTgt spid="74782"/>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74789"/>
                                        </p:tgtEl>
                                        <p:attrNameLst>
                                          <p:attrName>style.visibility</p:attrName>
                                        </p:attrNameLst>
                                      </p:cBhvr>
                                      <p:to>
                                        <p:strVal val="visible"/>
                                      </p:to>
                                    </p:set>
                                    <p:anim calcmode="lin" valueType="num">
                                      <p:cBhvr additive="base">
                                        <p:cTn id="42" dur="500" fill="hold"/>
                                        <p:tgtEl>
                                          <p:spTgt spid="74789"/>
                                        </p:tgtEl>
                                        <p:attrNameLst>
                                          <p:attrName>ppt_x</p:attrName>
                                        </p:attrNameLst>
                                      </p:cBhvr>
                                      <p:tavLst>
                                        <p:tav tm="0">
                                          <p:val>
                                            <p:strVal val="0-#ppt_w/2"/>
                                          </p:val>
                                        </p:tav>
                                        <p:tav tm="100000">
                                          <p:val>
                                            <p:strVal val="#ppt_x"/>
                                          </p:val>
                                        </p:tav>
                                      </p:tavLst>
                                    </p:anim>
                                    <p:anim calcmode="lin" valueType="num">
                                      <p:cBhvr additive="base">
                                        <p:cTn id="43" dur="500" fill="hold"/>
                                        <p:tgtEl>
                                          <p:spTgt spid="74789"/>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74778"/>
                                        </p:tgtEl>
                                        <p:attrNameLst>
                                          <p:attrName>style.visibility</p:attrName>
                                        </p:attrNameLst>
                                      </p:cBhvr>
                                      <p:to>
                                        <p:strVal val="visible"/>
                                      </p:to>
                                    </p:set>
                                    <p:anim calcmode="lin" valueType="num">
                                      <p:cBhvr additive="base">
                                        <p:cTn id="48" dur="500" fill="hold"/>
                                        <p:tgtEl>
                                          <p:spTgt spid="74778"/>
                                        </p:tgtEl>
                                        <p:attrNameLst>
                                          <p:attrName>ppt_x</p:attrName>
                                        </p:attrNameLst>
                                      </p:cBhvr>
                                      <p:tavLst>
                                        <p:tav tm="0">
                                          <p:val>
                                            <p:strVal val="0-#ppt_w/2"/>
                                          </p:val>
                                        </p:tav>
                                        <p:tav tm="100000">
                                          <p:val>
                                            <p:strVal val="#ppt_x"/>
                                          </p:val>
                                        </p:tav>
                                      </p:tavLst>
                                    </p:anim>
                                    <p:anim calcmode="lin" valueType="num">
                                      <p:cBhvr additive="base">
                                        <p:cTn id="49" dur="500" fill="hold"/>
                                        <p:tgtEl>
                                          <p:spTgt spid="74778"/>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74790"/>
                                        </p:tgtEl>
                                        <p:attrNameLst>
                                          <p:attrName>style.visibility</p:attrName>
                                        </p:attrNameLst>
                                      </p:cBhvr>
                                      <p:to>
                                        <p:strVal val="visible"/>
                                      </p:to>
                                    </p:set>
                                    <p:anim calcmode="lin" valueType="num">
                                      <p:cBhvr additive="base">
                                        <p:cTn id="54" dur="500" fill="hold"/>
                                        <p:tgtEl>
                                          <p:spTgt spid="74790"/>
                                        </p:tgtEl>
                                        <p:attrNameLst>
                                          <p:attrName>ppt_x</p:attrName>
                                        </p:attrNameLst>
                                      </p:cBhvr>
                                      <p:tavLst>
                                        <p:tav tm="0">
                                          <p:val>
                                            <p:strVal val="0-#ppt_w/2"/>
                                          </p:val>
                                        </p:tav>
                                        <p:tav tm="100000">
                                          <p:val>
                                            <p:strVal val="#ppt_x"/>
                                          </p:val>
                                        </p:tav>
                                      </p:tavLst>
                                    </p:anim>
                                    <p:anim calcmode="lin" valueType="num">
                                      <p:cBhvr additive="base">
                                        <p:cTn id="55" dur="500" fill="hold"/>
                                        <p:tgtEl>
                                          <p:spTgt spid="74790"/>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nodeType="clickEffect">
                                  <p:stCondLst>
                                    <p:cond delay="0"/>
                                  </p:stCondLst>
                                  <p:childTnLst>
                                    <p:set>
                                      <p:cBhvr>
                                        <p:cTn id="59" dur="1" fill="hold">
                                          <p:stCondLst>
                                            <p:cond delay="0"/>
                                          </p:stCondLst>
                                        </p:cTn>
                                        <p:tgtEl>
                                          <p:spTgt spid="74776"/>
                                        </p:tgtEl>
                                        <p:attrNameLst>
                                          <p:attrName>style.visibility</p:attrName>
                                        </p:attrNameLst>
                                      </p:cBhvr>
                                      <p:to>
                                        <p:strVal val="visible"/>
                                      </p:to>
                                    </p:set>
                                    <p:anim calcmode="lin" valueType="num">
                                      <p:cBhvr additive="base">
                                        <p:cTn id="60" dur="500" fill="hold"/>
                                        <p:tgtEl>
                                          <p:spTgt spid="74776"/>
                                        </p:tgtEl>
                                        <p:attrNameLst>
                                          <p:attrName>ppt_x</p:attrName>
                                        </p:attrNameLst>
                                      </p:cBhvr>
                                      <p:tavLst>
                                        <p:tav tm="0">
                                          <p:val>
                                            <p:strVal val="0-#ppt_w/2"/>
                                          </p:val>
                                        </p:tav>
                                        <p:tav tm="100000">
                                          <p:val>
                                            <p:strVal val="#ppt_x"/>
                                          </p:val>
                                        </p:tav>
                                      </p:tavLst>
                                    </p:anim>
                                    <p:anim calcmode="lin" valueType="num">
                                      <p:cBhvr additive="base">
                                        <p:cTn id="61" dur="500" fill="hold"/>
                                        <p:tgtEl>
                                          <p:spTgt spid="74776"/>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74791"/>
                                        </p:tgtEl>
                                        <p:attrNameLst>
                                          <p:attrName>style.visibility</p:attrName>
                                        </p:attrNameLst>
                                      </p:cBhvr>
                                      <p:to>
                                        <p:strVal val="visible"/>
                                      </p:to>
                                    </p:set>
                                    <p:anim calcmode="lin" valueType="num">
                                      <p:cBhvr additive="base">
                                        <p:cTn id="66" dur="500" fill="hold"/>
                                        <p:tgtEl>
                                          <p:spTgt spid="74791"/>
                                        </p:tgtEl>
                                        <p:attrNameLst>
                                          <p:attrName>ppt_x</p:attrName>
                                        </p:attrNameLst>
                                      </p:cBhvr>
                                      <p:tavLst>
                                        <p:tav tm="0">
                                          <p:val>
                                            <p:strVal val="0-#ppt_w/2"/>
                                          </p:val>
                                        </p:tav>
                                        <p:tav tm="100000">
                                          <p:val>
                                            <p:strVal val="#ppt_x"/>
                                          </p:val>
                                        </p:tav>
                                      </p:tavLst>
                                    </p:anim>
                                    <p:anim calcmode="lin" valueType="num">
                                      <p:cBhvr additive="base">
                                        <p:cTn id="67" dur="500" fill="hold"/>
                                        <p:tgtEl>
                                          <p:spTgt spid="74791"/>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nodeType="clickEffect">
                                  <p:stCondLst>
                                    <p:cond delay="0"/>
                                  </p:stCondLst>
                                  <p:childTnLst>
                                    <p:set>
                                      <p:cBhvr>
                                        <p:cTn id="71" dur="1" fill="hold">
                                          <p:stCondLst>
                                            <p:cond delay="0"/>
                                          </p:stCondLst>
                                        </p:cTn>
                                        <p:tgtEl>
                                          <p:spTgt spid="74780"/>
                                        </p:tgtEl>
                                        <p:attrNameLst>
                                          <p:attrName>style.visibility</p:attrName>
                                        </p:attrNameLst>
                                      </p:cBhvr>
                                      <p:to>
                                        <p:strVal val="visible"/>
                                      </p:to>
                                    </p:set>
                                    <p:anim calcmode="lin" valueType="num">
                                      <p:cBhvr additive="base">
                                        <p:cTn id="72" dur="500" fill="hold"/>
                                        <p:tgtEl>
                                          <p:spTgt spid="74780"/>
                                        </p:tgtEl>
                                        <p:attrNameLst>
                                          <p:attrName>ppt_x</p:attrName>
                                        </p:attrNameLst>
                                      </p:cBhvr>
                                      <p:tavLst>
                                        <p:tav tm="0">
                                          <p:val>
                                            <p:strVal val="0-#ppt_w/2"/>
                                          </p:val>
                                        </p:tav>
                                        <p:tav tm="100000">
                                          <p:val>
                                            <p:strVal val="#ppt_x"/>
                                          </p:val>
                                        </p:tav>
                                      </p:tavLst>
                                    </p:anim>
                                    <p:anim calcmode="lin" valueType="num">
                                      <p:cBhvr additive="base">
                                        <p:cTn id="73" dur="500" fill="hold"/>
                                        <p:tgtEl>
                                          <p:spTgt spid="74780"/>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74792"/>
                                        </p:tgtEl>
                                        <p:attrNameLst>
                                          <p:attrName>style.visibility</p:attrName>
                                        </p:attrNameLst>
                                      </p:cBhvr>
                                      <p:to>
                                        <p:strVal val="visible"/>
                                      </p:to>
                                    </p:set>
                                    <p:anim calcmode="lin" valueType="num">
                                      <p:cBhvr additive="base">
                                        <p:cTn id="78" dur="500" fill="hold"/>
                                        <p:tgtEl>
                                          <p:spTgt spid="74792"/>
                                        </p:tgtEl>
                                        <p:attrNameLst>
                                          <p:attrName>ppt_x</p:attrName>
                                        </p:attrNameLst>
                                      </p:cBhvr>
                                      <p:tavLst>
                                        <p:tav tm="0">
                                          <p:val>
                                            <p:strVal val="0-#ppt_w/2"/>
                                          </p:val>
                                        </p:tav>
                                        <p:tav tm="100000">
                                          <p:val>
                                            <p:strVal val="#ppt_x"/>
                                          </p:val>
                                        </p:tav>
                                      </p:tavLst>
                                    </p:anim>
                                    <p:anim calcmode="lin" valueType="num">
                                      <p:cBhvr additive="base">
                                        <p:cTn id="79" dur="500" fill="hold"/>
                                        <p:tgtEl>
                                          <p:spTgt spid="74792"/>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74755">
                                            <p:txEl>
                                              <p:pRg st="0" end="0"/>
                                            </p:txEl>
                                          </p:spTgt>
                                        </p:tgtEl>
                                        <p:attrNameLst>
                                          <p:attrName>style.visibility</p:attrName>
                                        </p:attrNameLst>
                                      </p:cBhvr>
                                      <p:to>
                                        <p:strVal val="visible"/>
                                      </p:to>
                                    </p:set>
                                    <p:anim calcmode="lin" valueType="num">
                                      <p:cBhvr additive="base">
                                        <p:cTn id="84"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5"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8" fill="hold" grpId="0" nodeType="clickEffect" nodePh="1">
                                  <p:stCondLst>
                                    <p:cond delay="0"/>
                                  </p:stCondLst>
                                  <p:endCondLst>
                                    <p:cond evt="begin" delay="0">
                                      <p:tn val="88"/>
                                    </p:cond>
                                  </p:endCondLst>
                                  <p:childTnLst>
                                    <p:set>
                                      <p:cBhvr>
                                        <p:cTn id="89" dur="1" fill="hold">
                                          <p:stCondLst>
                                            <p:cond delay="0"/>
                                          </p:stCondLst>
                                        </p:cTn>
                                        <p:tgtEl>
                                          <p:spTgt spid="74756"/>
                                        </p:tgtEl>
                                        <p:attrNameLst>
                                          <p:attrName>style.visibility</p:attrName>
                                        </p:attrNameLst>
                                      </p:cBhvr>
                                      <p:to>
                                        <p:strVal val="visible"/>
                                      </p:to>
                                    </p:set>
                                    <p:anim calcmode="lin" valueType="num">
                                      <p:cBhvr additive="base">
                                        <p:cTn id="90" dur="500" fill="hold"/>
                                        <p:tgtEl>
                                          <p:spTgt spid="74756"/>
                                        </p:tgtEl>
                                        <p:attrNameLst>
                                          <p:attrName>ppt_x</p:attrName>
                                        </p:attrNameLst>
                                      </p:cBhvr>
                                      <p:tavLst>
                                        <p:tav tm="0">
                                          <p:val>
                                            <p:strVal val="0-#ppt_w/2"/>
                                          </p:val>
                                        </p:tav>
                                        <p:tav tm="100000">
                                          <p:val>
                                            <p:strVal val="#ppt_x"/>
                                          </p:val>
                                        </p:tav>
                                      </p:tavLst>
                                    </p:anim>
                                    <p:anim calcmode="lin" valueType="num">
                                      <p:cBhvr additive="base">
                                        <p:cTn id="91" dur="500" fill="hold"/>
                                        <p:tgtEl>
                                          <p:spTgt spid="747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P spid="74755" grpId="0" build="p" autoUpdateAnimBg="0"/>
      <p:bldP spid="74756" grpId="0" animBg="1"/>
      <p:bldP spid="74787" grpId="0" autoUpdateAnimBg="0"/>
      <p:bldP spid="74788" grpId="0" autoUpdateAnimBg="0"/>
      <p:bldP spid="74789" grpId="0" autoUpdateAnimBg="0"/>
      <p:bldP spid="74790" grpId="0" autoUpdateAnimBg="0"/>
      <p:bldP spid="74791" grpId="0" autoUpdateAnimBg="0"/>
      <p:bldP spid="7479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sz="3800" smtClean="0"/>
              <a:t>Frequently Asked Questions</a:t>
            </a:r>
            <a:endParaRPr lang="en-US" smtClean="0"/>
          </a:p>
        </p:txBody>
      </p:sp>
      <p:sp>
        <p:nvSpPr>
          <p:cNvPr id="97283" name="Rectangle 3"/>
          <p:cNvSpPr>
            <a:spLocks noGrp="1" noChangeArrowheads="1"/>
          </p:cNvSpPr>
          <p:nvPr>
            <p:ph type="body" sz="half" idx="1"/>
          </p:nvPr>
        </p:nvSpPr>
        <p:spPr>
          <a:xfrm>
            <a:off x="4953000" y="1981200"/>
            <a:ext cx="3810000" cy="4114800"/>
          </a:xfrm>
        </p:spPr>
        <p:txBody>
          <a:bodyPr/>
          <a:lstStyle/>
          <a:p>
            <a:pPr eaLnBrk="1" hangingPunct="1">
              <a:defRPr/>
            </a:pPr>
            <a:r>
              <a:rPr lang="en-US" sz="3000" b="1" u="sng" smtClean="0"/>
              <a:t>Are </a:t>
            </a:r>
            <a:r>
              <a:rPr lang="en-US" sz="3000" b="1" smtClean="0"/>
              <a:t>flashback arrestors expensive?</a:t>
            </a:r>
          </a:p>
          <a:p>
            <a:pPr eaLnBrk="1" hangingPunct="1">
              <a:defRPr/>
            </a:pPr>
            <a:r>
              <a:rPr lang="en-US" sz="3000" b="1" u="sng" smtClean="0"/>
              <a:t>Why</a:t>
            </a:r>
            <a:r>
              <a:rPr lang="en-US" sz="3000" b="1" smtClean="0"/>
              <a:t> is high gas flow capacity important?</a:t>
            </a:r>
            <a:endParaRPr lang="en-US" sz="3200" b="1" smtClean="0"/>
          </a:p>
        </p:txBody>
      </p:sp>
      <p:pic>
        <p:nvPicPr>
          <p:cNvPr id="74756" name="Picture 4" descr="E0034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44958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05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91440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p:cNvSpPr>
            <a:spLocks noChangeArrowheads="1"/>
          </p:cNvSpPr>
          <p:nvPr/>
        </p:nvSpPr>
        <p:spPr bwMode="auto">
          <a:xfrm>
            <a:off x="990600" y="1295400"/>
            <a:ext cx="7696200" cy="4247317"/>
          </a:xfrm>
          <a:prstGeom prst="rect">
            <a:avLst/>
          </a:prstGeom>
          <a:noFill/>
          <a:ln w="9525">
            <a:noFill/>
            <a:miter lim="800000"/>
            <a:headEnd/>
            <a:tailEnd/>
          </a:ln>
          <a:effectLst/>
        </p:spPr>
        <p:txBody>
          <a:bodyPr>
            <a:spAutoFit/>
          </a:bodyPr>
          <a:lstStyle/>
          <a:p>
            <a:pPr algn="ctr">
              <a:spcBef>
                <a:spcPct val="50000"/>
              </a:spcBef>
              <a:defRPr/>
            </a:pPr>
            <a:r>
              <a:rPr lang="en-US" sz="6000" b="1" dirty="0">
                <a:solidFill>
                  <a:srgbClr val="FF0000"/>
                </a:solidFill>
                <a:effectLst>
                  <a:outerShdw blurRad="38100" dist="38100" dir="2700000" algn="tl">
                    <a:srgbClr val="000000"/>
                  </a:outerShdw>
                </a:effectLst>
                <a:latin typeface="Brush Script MT" pitchFamily="66" charset="0"/>
              </a:rPr>
              <a:t>Thank you for attending the </a:t>
            </a:r>
          </a:p>
          <a:p>
            <a:pPr algn="ctr">
              <a:spcBef>
                <a:spcPct val="50000"/>
              </a:spcBef>
              <a:defRPr/>
            </a:pPr>
            <a:r>
              <a:rPr lang="en-US" sz="6000" b="1" dirty="0" smtClean="0">
                <a:solidFill>
                  <a:srgbClr val="FF0000"/>
                </a:solidFill>
                <a:effectLst>
                  <a:outerShdw blurRad="38100" dist="38100" dir="2700000" algn="tl">
                    <a:srgbClr val="000000"/>
                  </a:outerShdw>
                </a:effectLst>
                <a:latin typeface="Brush Script MT" pitchFamily="66" charset="0"/>
              </a:rPr>
              <a:t>O. E. Meyer Safety Seminar</a:t>
            </a:r>
            <a:endParaRPr lang="en-US" sz="6000" b="1" dirty="0">
              <a:solidFill>
                <a:srgbClr val="FF0000"/>
              </a:solidFill>
              <a:effectLst>
                <a:outerShdw blurRad="38100" dist="38100" dir="2700000" algn="tl">
                  <a:srgbClr val="000000"/>
                </a:outerShdw>
              </a:effectLst>
              <a:latin typeface="Brush Script MT" pitchFamily="66" charset="0"/>
            </a:endParaRPr>
          </a:p>
        </p:txBody>
      </p:sp>
    </p:spTree>
    <p:extLst>
      <p:ext uri="{BB962C8B-B14F-4D97-AF65-F5344CB8AC3E}">
        <p14:creationId xmlns:p14="http://schemas.microsoft.com/office/powerpoint/2010/main" val="105097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most valuable resource?</a:t>
            </a:r>
            <a:endParaRPr lang="en-US" dirty="0"/>
          </a:p>
        </p:txBody>
      </p:sp>
      <p:sp>
        <p:nvSpPr>
          <p:cNvPr id="3" name="Content Placeholder 2"/>
          <p:cNvSpPr>
            <a:spLocks noGrp="1"/>
          </p:cNvSpPr>
          <p:nvPr>
            <p:ph idx="1"/>
          </p:nvPr>
        </p:nvSpPr>
        <p:spPr>
          <a:xfrm>
            <a:off x="179512" y="1268760"/>
            <a:ext cx="8229600" cy="4525963"/>
          </a:xfrm>
        </p:spPr>
        <p:txBody>
          <a:bodyPr/>
          <a:lstStyle/>
          <a:p>
            <a:r>
              <a:rPr lang="en-US" dirty="0" smtClean="0"/>
              <a:t>Is your talented work force</a:t>
            </a:r>
          </a:p>
          <a:p>
            <a:r>
              <a:rPr lang="en-US" dirty="0" smtClean="0"/>
              <a:t>This seminar will help you protect this most valuable resource</a:t>
            </a:r>
          </a:p>
          <a:p>
            <a:r>
              <a:rPr lang="en-US" dirty="0" smtClean="0"/>
              <a:t>Who must be trained?</a:t>
            </a:r>
          </a:p>
          <a:p>
            <a:r>
              <a:rPr lang="en-US" dirty="0" smtClean="0"/>
              <a:t>Anyone who touches or supervises the storage of compressed gases</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149080"/>
            <a:ext cx="3084268" cy="2039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3430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2" name="Rectangle 8"/>
          <p:cNvSpPr>
            <a:spLocks noChangeArrowheads="1"/>
          </p:cNvSpPr>
          <p:nvPr/>
        </p:nvSpPr>
        <p:spPr bwMode="auto">
          <a:xfrm>
            <a:off x="107504" y="764704"/>
            <a:ext cx="7772400" cy="1143000"/>
          </a:xfrm>
          <a:prstGeom prst="rect">
            <a:avLst/>
          </a:prstGeom>
          <a:noFill/>
          <a:ln w="9525">
            <a:noFill/>
            <a:miter lim="800000"/>
            <a:headEnd/>
            <a:tailEnd/>
          </a:ln>
          <a:effectLst/>
        </p:spPr>
        <p:txBody>
          <a:bodyPr anchor="ctr"/>
          <a:lstStyle/>
          <a:p>
            <a:pPr algn="ctr" eaLnBrk="1" hangingPunct="1">
              <a:defRPr/>
            </a:pPr>
            <a:r>
              <a:rPr lang="en-US" sz="3400" dirty="0">
                <a:effectLst>
                  <a:outerShdw blurRad="38100" dist="38100" dir="2700000" algn="tl">
                    <a:srgbClr val="000000"/>
                  </a:outerShdw>
                </a:effectLst>
                <a:latin typeface="Tahoma" charset="0"/>
              </a:rPr>
              <a:t>References and Credits</a:t>
            </a:r>
          </a:p>
        </p:txBody>
      </p:sp>
      <p:sp>
        <p:nvSpPr>
          <p:cNvPr id="88073" name="Rectangle 9"/>
          <p:cNvSpPr>
            <a:spLocks noChangeArrowheads="1"/>
          </p:cNvSpPr>
          <p:nvPr/>
        </p:nvSpPr>
        <p:spPr bwMode="auto">
          <a:xfrm>
            <a:off x="1707704" y="1755304"/>
            <a:ext cx="6324600" cy="41148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80000"/>
              <a:buFont typeface="Wingdings" pitchFamily="2" charset="2"/>
              <a:buChar char="l"/>
              <a:defRPr/>
            </a:pPr>
            <a:r>
              <a:rPr lang="en-US" sz="2800" dirty="0">
                <a:effectLst>
                  <a:outerShdw blurRad="38100" dist="38100" dir="2700000" algn="tl">
                    <a:srgbClr val="000000"/>
                  </a:outerShdw>
                </a:effectLst>
                <a:latin typeface="Tahoma" charset="0"/>
              </a:rPr>
              <a:t>ANSI Z49.1</a:t>
            </a:r>
            <a:r>
              <a:rPr lang="en-US" sz="2800" dirty="0" smtClean="0">
                <a:effectLst>
                  <a:outerShdw blurRad="38100" dist="38100" dir="2700000" algn="tl">
                    <a:srgbClr val="000000"/>
                  </a:outerShdw>
                </a:effectLst>
                <a:latin typeface="Tahoma" charset="0"/>
              </a:rPr>
              <a:t>: (Current Edition)</a:t>
            </a:r>
            <a:endParaRPr lang="en-US" sz="2800" dirty="0">
              <a:effectLst>
                <a:outerShdw blurRad="38100" dist="38100" dir="2700000" algn="tl">
                  <a:srgbClr val="000000"/>
                </a:outerShdw>
              </a:effectLst>
              <a:latin typeface="Tahoma" charset="0"/>
            </a:endParaRPr>
          </a:p>
          <a:p>
            <a:pPr marL="342900" indent="-342900" eaLnBrk="1" hangingPunct="1">
              <a:lnSpc>
                <a:spcPct val="90000"/>
              </a:lnSpc>
              <a:spcBef>
                <a:spcPct val="20000"/>
              </a:spcBef>
              <a:buClr>
                <a:schemeClr val="hlink"/>
              </a:buClr>
              <a:buSzPct val="80000"/>
              <a:buFont typeface="Wingdings" pitchFamily="2" charset="2"/>
              <a:buChar char="l"/>
              <a:defRPr/>
            </a:pPr>
            <a:r>
              <a:rPr lang="en-US" sz="2800" dirty="0" smtClean="0">
                <a:effectLst>
                  <a:outerShdw blurRad="38100" dist="38100" dir="2700000" algn="tl">
                    <a:srgbClr val="000000"/>
                  </a:outerShdw>
                </a:effectLst>
                <a:latin typeface="Tahoma" charset="0"/>
              </a:rPr>
              <a:t>PA </a:t>
            </a:r>
            <a:r>
              <a:rPr lang="en-US" sz="2800" dirty="0">
                <a:effectLst>
                  <a:outerShdw blurRad="38100" dist="38100" dir="2700000" algn="tl">
                    <a:srgbClr val="000000"/>
                  </a:outerShdw>
                </a:effectLst>
                <a:latin typeface="Tahoma" charset="0"/>
              </a:rPr>
              <a:t>Department of Environmental Protection, Bureau of Deep Mine Safety</a:t>
            </a:r>
          </a:p>
          <a:p>
            <a:pPr marL="342900" indent="-342900" eaLnBrk="1" hangingPunct="1">
              <a:lnSpc>
                <a:spcPct val="90000"/>
              </a:lnSpc>
              <a:spcBef>
                <a:spcPct val="20000"/>
              </a:spcBef>
              <a:buClr>
                <a:schemeClr val="hlink"/>
              </a:buClr>
              <a:buSzPct val="80000"/>
              <a:buFont typeface="Wingdings" pitchFamily="2" charset="2"/>
              <a:buChar char="l"/>
              <a:defRPr/>
            </a:pPr>
            <a:r>
              <a:rPr lang="en-US" sz="2800" dirty="0">
                <a:effectLst>
                  <a:outerShdw blurRad="38100" dist="38100" dir="2700000" algn="tl">
                    <a:srgbClr val="000000"/>
                  </a:outerShdw>
                </a:effectLst>
                <a:latin typeface="Tahoma" charset="0"/>
              </a:rPr>
              <a:t>IBEDA Inc.</a:t>
            </a:r>
          </a:p>
          <a:p>
            <a:pPr marL="342900" indent="-342900" eaLnBrk="1" hangingPunct="1">
              <a:lnSpc>
                <a:spcPct val="90000"/>
              </a:lnSpc>
              <a:spcBef>
                <a:spcPct val="20000"/>
              </a:spcBef>
              <a:buClr>
                <a:schemeClr val="hlink"/>
              </a:buClr>
              <a:buSzPct val="80000"/>
              <a:buFont typeface="Wingdings" pitchFamily="2" charset="2"/>
              <a:buChar char="l"/>
              <a:defRPr/>
            </a:pPr>
            <a:r>
              <a:rPr lang="en-US" sz="2800" dirty="0">
                <a:effectLst>
                  <a:outerShdw blurRad="38100" dist="38100" dir="2700000" algn="tl">
                    <a:srgbClr val="000000"/>
                  </a:outerShdw>
                </a:effectLst>
                <a:latin typeface="Tahoma" charset="0"/>
              </a:rPr>
              <a:t>OSHA</a:t>
            </a:r>
          </a:p>
          <a:p>
            <a:pPr marL="342900" indent="-342900" eaLnBrk="1" hangingPunct="1">
              <a:lnSpc>
                <a:spcPct val="90000"/>
              </a:lnSpc>
              <a:spcBef>
                <a:spcPct val="20000"/>
              </a:spcBef>
              <a:buClr>
                <a:schemeClr val="hlink"/>
              </a:buClr>
              <a:buSzPct val="80000"/>
              <a:buFont typeface="Wingdings" pitchFamily="2" charset="2"/>
              <a:buChar char="l"/>
              <a:defRPr/>
            </a:pPr>
            <a:r>
              <a:rPr lang="en-US" sz="2800" dirty="0">
                <a:effectLst>
                  <a:outerShdw blurRad="38100" dist="38100" dir="2700000" algn="tl">
                    <a:srgbClr val="000000"/>
                  </a:outerShdw>
                </a:effectLst>
                <a:latin typeface="Tahoma" charset="0"/>
              </a:rPr>
              <a:t>US EPA</a:t>
            </a:r>
          </a:p>
          <a:p>
            <a:pPr marL="342900" indent="-342900" eaLnBrk="1" hangingPunct="1">
              <a:lnSpc>
                <a:spcPct val="90000"/>
              </a:lnSpc>
              <a:spcBef>
                <a:spcPct val="20000"/>
              </a:spcBef>
              <a:buClr>
                <a:schemeClr val="hlink"/>
              </a:buClr>
              <a:buSzPct val="80000"/>
              <a:buFont typeface="Wingdings" pitchFamily="2" charset="2"/>
              <a:buChar char="l"/>
              <a:defRPr/>
            </a:pPr>
            <a:r>
              <a:rPr lang="en-US" sz="2800" dirty="0" smtClean="0">
                <a:effectLst>
                  <a:outerShdw blurRad="38100" dist="38100" dir="2700000" algn="tl">
                    <a:srgbClr val="000000"/>
                  </a:outerShdw>
                </a:effectLst>
                <a:latin typeface="Tahoma" charset="0"/>
              </a:rPr>
              <a:t>Compressed </a:t>
            </a:r>
            <a:r>
              <a:rPr lang="en-US" sz="2800" dirty="0">
                <a:effectLst>
                  <a:outerShdw blurRad="38100" dist="38100" dir="2700000" algn="tl">
                    <a:srgbClr val="000000"/>
                  </a:outerShdw>
                </a:effectLst>
                <a:latin typeface="Tahoma" charset="0"/>
              </a:rPr>
              <a:t>Gas Association (CGA)</a:t>
            </a:r>
          </a:p>
          <a:p>
            <a:pPr marL="342900" indent="-342900" eaLnBrk="1" hangingPunct="1">
              <a:lnSpc>
                <a:spcPct val="90000"/>
              </a:lnSpc>
              <a:spcBef>
                <a:spcPct val="20000"/>
              </a:spcBef>
              <a:buClr>
                <a:schemeClr val="hlink"/>
              </a:buClr>
              <a:buSzPct val="80000"/>
              <a:buFont typeface="Wingdings" pitchFamily="2" charset="2"/>
              <a:buChar char="l"/>
              <a:defRPr/>
            </a:pPr>
            <a:endParaRPr lang="en-US" sz="2800" dirty="0">
              <a:effectLst>
                <a:outerShdw blurRad="38100" dist="38100" dir="2700000" algn="tl">
                  <a:srgbClr val="000000"/>
                </a:outerShdw>
              </a:effectLst>
              <a:latin typeface="Tahoma" charset="0"/>
            </a:endParaRPr>
          </a:p>
        </p:txBody>
      </p:sp>
    </p:spTree>
    <p:extLst>
      <p:ext uri="{BB962C8B-B14F-4D97-AF65-F5344CB8AC3E}">
        <p14:creationId xmlns:p14="http://schemas.microsoft.com/office/powerpoint/2010/main" val="222119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73">
                                            <p:txEl>
                                              <p:pRg st="0" end="0"/>
                                            </p:txEl>
                                          </p:spTgt>
                                        </p:tgtEl>
                                        <p:attrNameLst>
                                          <p:attrName>style.visibility</p:attrName>
                                        </p:attrNameLst>
                                      </p:cBhvr>
                                      <p:to>
                                        <p:strVal val="visible"/>
                                      </p:to>
                                    </p:set>
                                    <p:anim calcmode="lin" valueType="num">
                                      <p:cBhvr additive="base">
                                        <p:cTn id="7" dur="500" fill="hold"/>
                                        <p:tgtEl>
                                          <p:spTgt spid="880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73">
                                            <p:txEl>
                                              <p:pRg st="1" end="1"/>
                                            </p:txEl>
                                          </p:spTgt>
                                        </p:tgtEl>
                                        <p:attrNameLst>
                                          <p:attrName>style.visibility</p:attrName>
                                        </p:attrNameLst>
                                      </p:cBhvr>
                                      <p:to>
                                        <p:strVal val="visible"/>
                                      </p:to>
                                    </p:set>
                                    <p:anim calcmode="lin" valueType="num">
                                      <p:cBhvr additive="base">
                                        <p:cTn id="13" dur="500" fill="hold"/>
                                        <p:tgtEl>
                                          <p:spTgt spid="8807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8073">
                                            <p:txEl>
                                              <p:pRg st="2" end="2"/>
                                            </p:txEl>
                                          </p:spTgt>
                                        </p:tgtEl>
                                        <p:attrNameLst>
                                          <p:attrName>style.visibility</p:attrName>
                                        </p:attrNameLst>
                                      </p:cBhvr>
                                      <p:to>
                                        <p:strVal val="visible"/>
                                      </p:to>
                                    </p:set>
                                    <p:anim calcmode="lin" valueType="num">
                                      <p:cBhvr additive="base">
                                        <p:cTn id="19" dur="500" fill="hold"/>
                                        <p:tgtEl>
                                          <p:spTgt spid="8807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8073">
                                            <p:txEl>
                                              <p:pRg st="3" end="3"/>
                                            </p:txEl>
                                          </p:spTgt>
                                        </p:tgtEl>
                                        <p:attrNameLst>
                                          <p:attrName>style.visibility</p:attrName>
                                        </p:attrNameLst>
                                      </p:cBhvr>
                                      <p:to>
                                        <p:strVal val="visible"/>
                                      </p:to>
                                    </p:set>
                                    <p:anim calcmode="lin" valueType="num">
                                      <p:cBhvr additive="base">
                                        <p:cTn id="25" dur="500" fill="hold"/>
                                        <p:tgtEl>
                                          <p:spTgt spid="8807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8073">
                                            <p:txEl>
                                              <p:pRg st="4" end="4"/>
                                            </p:txEl>
                                          </p:spTgt>
                                        </p:tgtEl>
                                        <p:attrNameLst>
                                          <p:attrName>style.visibility</p:attrName>
                                        </p:attrNameLst>
                                      </p:cBhvr>
                                      <p:to>
                                        <p:strVal val="visible"/>
                                      </p:to>
                                    </p:set>
                                    <p:anim calcmode="lin" valueType="num">
                                      <p:cBhvr additive="base">
                                        <p:cTn id="31" dur="500" fill="hold"/>
                                        <p:tgtEl>
                                          <p:spTgt spid="8807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07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8073">
                                            <p:txEl>
                                              <p:pRg st="5" end="5"/>
                                            </p:txEl>
                                          </p:spTgt>
                                        </p:tgtEl>
                                        <p:attrNameLst>
                                          <p:attrName>style.visibility</p:attrName>
                                        </p:attrNameLst>
                                      </p:cBhvr>
                                      <p:to>
                                        <p:strVal val="visible"/>
                                      </p:to>
                                    </p:set>
                                    <p:anim calcmode="lin" valueType="num">
                                      <p:cBhvr additive="base">
                                        <p:cTn id="37" dur="500" fill="hold"/>
                                        <p:tgtEl>
                                          <p:spTgt spid="8807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807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Compressed Gas Association (CGA)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8347" y="1143000"/>
            <a:ext cx="2228850" cy="1714500"/>
          </a:xfrm>
        </p:spPr>
      </p:pic>
      <p:sp>
        <p:nvSpPr>
          <p:cNvPr id="5" name="TextBox 4"/>
          <p:cNvSpPr txBox="1"/>
          <p:nvPr/>
        </p:nvSpPr>
        <p:spPr>
          <a:xfrm>
            <a:off x="1058347" y="3276600"/>
            <a:ext cx="7247454"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100+ Million Cylinders &amp; Cryogenic Vessels in Use in the U. S. A.</a:t>
            </a:r>
          </a:p>
          <a:p>
            <a:pPr marL="285750" indent="-285750">
              <a:buFont typeface="Arial" panose="020B0604020202020204" pitchFamily="34" charset="0"/>
              <a:buChar char="•"/>
            </a:pPr>
            <a:r>
              <a:rPr lang="en-US" sz="2800" dirty="0" smtClean="0"/>
              <a:t>Safety Record is Excellent</a:t>
            </a:r>
          </a:p>
          <a:p>
            <a:pPr marL="285750" indent="-285750">
              <a:buFont typeface="Arial" panose="020B0604020202020204" pitchFamily="34" charset="0"/>
              <a:buChar char="•"/>
            </a:pPr>
            <a:r>
              <a:rPr lang="en-US" sz="2800" dirty="0" smtClean="0"/>
              <a:t>Safety</a:t>
            </a:r>
          </a:p>
          <a:p>
            <a:pPr marL="285750" indent="-285750">
              <a:buFont typeface="Arial" panose="020B0604020202020204" pitchFamily="34" charset="0"/>
              <a:buChar char="•"/>
            </a:pPr>
            <a:r>
              <a:rPr lang="en-US" sz="2800" dirty="0" smtClean="0"/>
              <a:t>Self-regulation </a:t>
            </a:r>
            <a:endParaRPr lang="en-US" sz="2800" dirty="0"/>
          </a:p>
        </p:txBody>
      </p:sp>
      <p:sp>
        <p:nvSpPr>
          <p:cNvPr id="6" name="TextBox 5"/>
          <p:cNvSpPr txBox="1"/>
          <p:nvPr/>
        </p:nvSpPr>
        <p:spPr>
          <a:xfrm>
            <a:off x="3876621" y="1810012"/>
            <a:ext cx="4683911" cy="584775"/>
          </a:xfrm>
          <a:prstGeom prst="rect">
            <a:avLst/>
          </a:prstGeom>
          <a:noFill/>
        </p:spPr>
        <p:txBody>
          <a:bodyPr wrap="none" rtlCol="0">
            <a:spAutoFit/>
          </a:bodyPr>
          <a:lstStyle/>
          <a:p>
            <a:r>
              <a:rPr lang="en-US" sz="3200" dirty="0" smtClean="0"/>
              <a:t>Active Member Company</a:t>
            </a:r>
            <a:endParaRPr lang="en-US" sz="3200" dirty="0"/>
          </a:p>
        </p:txBody>
      </p:sp>
    </p:spTree>
    <p:extLst>
      <p:ext uri="{BB962C8B-B14F-4D97-AF65-F5344CB8AC3E}">
        <p14:creationId xmlns:p14="http://schemas.microsoft.com/office/powerpoint/2010/main" val="3039198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BEDA Germany - Daytime Exterior Building 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4419600" cy="233362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5486400" y="1905000"/>
            <a:ext cx="3505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50000"/>
              </a:spcBef>
              <a:buClrTx/>
              <a:buSzTx/>
              <a:buFontTx/>
              <a:buChar char="•"/>
            </a:pPr>
            <a:r>
              <a:rPr lang="en-US" altLang="en-US" sz="2400" b="1" i="1">
                <a:latin typeface="Times New Roman" panose="02020603050405020304" pitchFamily="18" charset="0"/>
              </a:rPr>
              <a:t> Manufacturing facilities in the U. S. and Europe</a:t>
            </a:r>
          </a:p>
          <a:p>
            <a:pPr>
              <a:spcBef>
                <a:spcPct val="50000"/>
              </a:spcBef>
              <a:buClrTx/>
              <a:buSzTx/>
              <a:buFontTx/>
              <a:buChar char="•"/>
            </a:pPr>
            <a:r>
              <a:rPr lang="en-US" altLang="en-US" sz="2400" b="1" i="1">
                <a:solidFill>
                  <a:srgbClr val="FFFFFF"/>
                </a:solidFill>
                <a:latin typeface="Times New Roman" panose="02020603050405020304" pitchFamily="18" charset="0"/>
              </a:rPr>
              <a:t>Manufacturing line is “State of the Art”</a:t>
            </a:r>
          </a:p>
          <a:p>
            <a:pPr>
              <a:spcBef>
                <a:spcPct val="50000"/>
              </a:spcBef>
              <a:buClrTx/>
              <a:buSzTx/>
              <a:buFontTx/>
              <a:buChar char="•"/>
            </a:pPr>
            <a:r>
              <a:rPr lang="en-US" altLang="en-US" sz="2400" b="1" i="1">
                <a:solidFill>
                  <a:srgbClr val="FFFFFF"/>
                </a:solidFill>
                <a:latin typeface="Times New Roman" panose="02020603050405020304" pitchFamily="18" charset="0"/>
              </a:rPr>
              <a:t>Market Leader with 45+Years of Experience in Gas Safety</a:t>
            </a:r>
          </a:p>
          <a:p>
            <a:pPr>
              <a:spcBef>
                <a:spcPct val="50000"/>
              </a:spcBef>
              <a:buClrTx/>
              <a:buSzTx/>
              <a:buFontTx/>
              <a:buChar char="•"/>
            </a:pPr>
            <a:r>
              <a:rPr lang="en-US" altLang="en-US" sz="2400" b="1" i="1">
                <a:solidFill>
                  <a:srgbClr val="FFFFFF"/>
                </a:solidFill>
                <a:latin typeface="Times New Roman" panose="02020603050405020304" pitchFamily="18" charset="0"/>
              </a:rPr>
              <a:t> Sales in more than 85 Countries</a:t>
            </a:r>
          </a:p>
          <a:p>
            <a:pPr>
              <a:spcBef>
                <a:spcPct val="50000"/>
              </a:spcBef>
              <a:buClrTx/>
              <a:buSzTx/>
              <a:buFontTx/>
              <a:buChar char="•"/>
            </a:pPr>
            <a:endParaRPr lang="en-US" altLang="en-US" sz="2400" b="1" i="1">
              <a:solidFill>
                <a:srgbClr val="FFFFFF"/>
              </a:solidFill>
              <a:latin typeface="Times New Roman" panose="02020603050405020304" pitchFamily="18" charset="0"/>
            </a:endParaRPr>
          </a:p>
        </p:txBody>
      </p:sp>
      <p:sp>
        <p:nvSpPr>
          <p:cNvPr id="11268" name="Text Box 4"/>
          <p:cNvSpPr txBox="1">
            <a:spLocks noChangeArrowheads="1"/>
          </p:cNvSpPr>
          <p:nvPr/>
        </p:nvSpPr>
        <p:spPr bwMode="auto">
          <a:xfrm>
            <a:off x="152400" y="3733800"/>
            <a:ext cx="441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50000"/>
              </a:spcBef>
              <a:buClrTx/>
              <a:buSzTx/>
              <a:buFontTx/>
              <a:buNone/>
            </a:pPr>
            <a:r>
              <a:rPr lang="en-US" altLang="en-US" sz="1600" b="1"/>
              <a:t>Neustadt Wied, Germany</a:t>
            </a:r>
          </a:p>
        </p:txBody>
      </p:sp>
      <p:pic>
        <p:nvPicPr>
          <p:cNvPr id="11269" name="Picture 7" descr="NEW CLE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501008"/>
            <a:ext cx="2971800" cy="229552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70" name="Text Box 8"/>
          <p:cNvSpPr txBox="1">
            <a:spLocks noChangeArrowheads="1"/>
          </p:cNvSpPr>
          <p:nvPr/>
        </p:nvSpPr>
        <p:spPr bwMode="auto">
          <a:xfrm>
            <a:off x="5821288" y="5406008"/>
            <a:ext cx="1408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r>
              <a:rPr lang="en-US" altLang="en-US" sz="1600" b="1">
                <a:solidFill>
                  <a:srgbClr val="FFFFFF"/>
                </a:solidFill>
                <a:latin typeface="Times New Roman" panose="02020603050405020304" pitchFamily="18" charset="0"/>
              </a:rPr>
              <a:t>Westlake, OH</a:t>
            </a:r>
          </a:p>
        </p:txBody>
      </p:sp>
      <p:pic>
        <p:nvPicPr>
          <p:cNvPr id="12" name="Picture 11" descr="SF Label Artwork with R (Burst PMS 185 Red) logo.jpg"/>
          <p:cNvPicPr>
            <a:picLocks noChangeAspect="1"/>
          </p:cNvPicPr>
          <p:nvPr/>
        </p:nvPicPr>
        <p:blipFill>
          <a:blip r:embed="rId5"/>
          <a:stretch>
            <a:fillRect/>
          </a:stretch>
        </p:blipFill>
        <p:spPr>
          <a:xfrm>
            <a:off x="152400" y="152400"/>
            <a:ext cx="4937125" cy="1371600"/>
          </a:xfrm>
          <a:prstGeom prst="rect">
            <a:avLst/>
          </a:prstGeom>
          <a:ln w="25400">
            <a:solidFill>
              <a:schemeClr val="accent6"/>
            </a:solidFill>
          </a:ln>
        </p:spPr>
      </p:pic>
      <p:pic>
        <p:nvPicPr>
          <p:cNvPr id="13" name="Picture 12" descr="IBEDA Logo - Certified Safety Worldwide (INC) - small.TIF"/>
          <p:cNvPicPr>
            <a:picLocks noChangeAspect="1"/>
          </p:cNvPicPr>
          <p:nvPr/>
        </p:nvPicPr>
        <p:blipFill>
          <a:blip r:embed="rId6"/>
          <a:stretch>
            <a:fillRect/>
          </a:stretch>
        </p:blipFill>
        <p:spPr>
          <a:xfrm>
            <a:off x="6248400" y="228600"/>
            <a:ext cx="2209800" cy="1317625"/>
          </a:xfrm>
          <a:prstGeom prst="rect">
            <a:avLst/>
          </a:prstGeom>
          <a:ln w="25400" cmpd="sng">
            <a:solidFill>
              <a:schemeClr val="accent6"/>
            </a:solidFill>
          </a:ln>
        </p:spPr>
      </p:pic>
      <p:sp>
        <p:nvSpPr>
          <p:cNvPr id="2" name="TextBox 1"/>
          <p:cNvSpPr txBox="1"/>
          <p:nvPr/>
        </p:nvSpPr>
        <p:spPr>
          <a:xfrm>
            <a:off x="323528" y="4437112"/>
            <a:ext cx="4752528" cy="1200329"/>
          </a:xfrm>
          <a:prstGeom prst="rect">
            <a:avLst/>
          </a:prstGeom>
          <a:noFill/>
        </p:spPr>
        <p:txBody>
          <a:bodyPr wrap="square" rtlCol="0">
            <a:spAutoFit/>
          </a:bodyPr>
          <a:lstStyle/>
          <a:p>
            <a:r>
              <a:rPr lang="en-US" sz="3600" dirty="0" smtClean="0"/>
              <a:t>Serve compressed gas users in 100 countries</a:t>
            </a:r>
            <a:endParaRPr lang="en-US" sz="3600" dirty="0"/>
          </a:p>
        </p:txBody>
      </p:sp>
    </p:spTree>
    <p:extLst>
      <p:ext uri="{BB962C8B-B14F-4D97-AF65-F5344CB8AC3E}">
        <p14:creationId xmlns:p14="http://schemas.microsoft.com/office/powerpoint/2010/main" val="591541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959100" y="277813"/>
            <a:ext cx="5727700" cy="1139825"/>
          </a:xfrm>
        </p:spPr>
        <p:txBody>
          <a:bodyPr/>
          <a:lstStyle/>
          <a:p>
            <a:pPr eaLnBrk="1" hangingPunct="1">
              <a:defRPr/>
            </a:pPr>
            <a:r>
              <a:rPr lang="en-US" b="1" i="1" smtClean="0">
                <a:solidFill>
                  <a:srgbClr val="FF3300"/>
                </a:solidFill>
                <a:latin typeface="Script MT Bold" pitchFamily="66" charset="0"/>
              </a:rPr>
              <a:t>Just a note</a:t>
            </a:r>
          </a:p>
        </p:txBody>
      </p:sp>
      <p:sp>
        <p:nvSpPr>
          <p:cNvPr id="73731" name="Rectangle 3"/>
          <p:cNvSpPr>
            <a:spLocks noGrp="1" noChangeArrowheads="1"/>
          </p:cNvSpPr>
          <p:nvPr>
            <p:ph type="body" idx="1"/>
          </p:nvPr>
        </p:nvSpPr>
        <p:spPr>
          <a:xfrm>
            <a:off x="4211960" y="1417638"/>
            <a:ext cx="4191000" cy="5029200"/>
          </a:xfrm>
        </p:spPr>
        <p:txBody>
          <a:bodyPr/>
          <a:lstStyle/>
          <a:p>
            <a:pPr eaLnBrk="1" hangingPunct="1">
              <a:defRPr/>
            </a:pPr>
            <a:r>
              <a:rPr lang="en-US" sz="2800" dirty="0" smtClean="0">
                <a:solidFill>
                  <a:srgbClr val="FF0000"/>
                </a:solidFill>
                <a:latin typeface="Impact" pitchFamily="34" charset="0"/>
              </a:rPr>
              <a:t>This program is informational only and  does not certify or qualify anyone in the use of Oxy-Acetylene or Oxy-Fuel Gas  burning or welding.</a:t>
            </a:r>
          </a:p>
          <a:p>
            <a:pPr eaLnBrk="1" hangingPunct="1">
              <a:defRPr/>
            </a:pPr>
            <a:r>
              <a:rPr lang="en-US" sz="2800" dirty="0" smtClean="0">
                <a:solidFill>
                  <a:srgbClr val="FF0000"/>
                </a:solidFill>
                <a:latin typeface="Impact" pitchFamily="34" charset="0"/>
              </a:rPr>
              <a:t>For the proper use of your equipment, please contact your supplier or manufacturer</a:t>
            </a:r>
          </a:p>
        </p:txBody>
      </p:sp>
      <p:sp>
        <p:nvSpPr>
          <p:cNvPr id="13316" name="Rectangle 6"/>
          <p:cNvSpPr>
            <a:spLocks noChangeArrowheads="1"/>
          </p:cNvSpPr>
          <p:nvPr/>
        </p:nvSpPr>
        <p:spPr bwMode="auto">
          <a:xfrm>
            <a:off x="17145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pic>
        <p:nvPicPr>
          <p:cNvPr id="13317" name="Picture 8" descr="aler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914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1" descr="w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14400"/>
            <a:ext cx="3124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47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blinds(horizontal)">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blinds(horizontal)">
                                      <p:cBhvr>
                                        <p:cTn id="12" dur="500"/>
                                        <p:tgtEl>
                                          <p:spTgt spid="737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Gas is the Most Hazardous in the Work Place?</a:t>
            </a:r>
            <a:endParaRPr lang="en-US" dirty="0"/>
          </a:p>
        </p:txBody>
      </p:sp>
      <p:sp>
        <p:nvSpPr>
          <p:cNvPr id="3" name="Content Placeholder 2"/>
          <p:cNvSpPr>
            <a:spLocks noGrp="1"/>
          </p:cNvSpPr>
          <p:nvPr>
            <p:ph idx="1"/>
          </p:nvPr>
        </p:nvSpPr>
        <p:spPr>
          <a:xfrm>
            <a:off x="1447800" y="1676400"/>
            <a:ext cx="8229600" cy="4530725"/>
          </a:xfrm>
        </p:spPr>
        <p:txBody>
          <a:bodyPr/>
          <a:lstStyle/>
          <a:p>
            <a:r>
              <a:rPr lang="en-US" sz="4000" dirty="0" smtClean="0"/>
              <a:t>Propane</a:t>
            </a:r>
          </a:p>
          <a:p>
            <a:r>
              <a:rPr lang="en-US" sz="4000" dirty="0" smtClean="0"/>
              <a:t>Natural Gas</a:t>
            </a:r>
          </a:p>
          <a:p>
            <a:r>
              <a:rPr lang="en-US" sz="4000" dirty="0" smtClean="0"/>
              <a:t>Oxygen</a:t>
            </a:r>
          </a:p>
          <a:p>
            <a:r>
              <a:rPr lang="en-US" sz="4000" dirty="0" smtClean="0"/>
              <a:t>Air</a:t>
            </a:r>
          </a:p>
          <a:p>
            <a:r>
              <a:rPr lang="en-US" sz="4000" dirty="0" smtClean="0"/>
              <a:t>Acetylene</a:t>
            </a:r>
          </a:p>
          <a:p>
            <a:pPr marL="0" indent="0">
              <a:buNone/>
            </a:pPr>
            <a:endParaRPr lang="en-US" dirty="0"/>
          </a:p>
        </p:txBody>
      </p:sp>
    </p:spTree>
    <p:extLst>
      <p:ext uri="{BB962C8B-B14F-4D97-AF65-F5344CB8AC3E}">
        <p14:creationId xmlns:p14="http://schemas.microsoft.com/office/powerpoint/2010/main" val="3355236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er">
  <a:themeElements>
    <a:clrScheme name="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2044</Words>
  <Application>Microsoft Macintosh PowerPoint</Application>
  <PresentationFormat>On-screen Show (4:3)</PresentationFormat>
  <Paragraphs>302</Paragraphs>
  <Slides>38</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Leer</vt:lpstr>
      <vt:lpstr>Microsoft ClipArt Gallery</vt:lpstr>
      <vt:lpstr>PowerPoint Presentation</vt:lpstr>
      <vt:lpstr>PowerPoint Presentation</vt:lpstr>
      <vt:lpstr>Introduction</vt:lpstr>
      <vt:lpstr>Your most valuable resource?</vt:lpstr>
      <vt:lpstr>PowerPoint Presentation</vt:lpstr>
      <vt:lpstr>Compressed Gas Association (CGA)</vt:lpstr>
      <vt:lpstr>PowerPoint Presentation</vt:lpstr>
      <vt:lpstr>Just a note</vt:lpstr>
      <vt:lpstr>Which Gas is the Most Hazardous in the Work Place?</vt:lpstr>
      <vt:lpstr>Answer:  They are all hazardous!</vt:lpstr>
      <vt:lpstr>Properties of Oxygen</vt:lpstr>
      <vt:lpstr>Major Uses of Oxygen</vt:lpstr>
      <vt:lpstr>  Triangle of Combustion</vt:lpstr>
      <vt:lpstr>High pressure cylinders are  “sleeping giants”</vt:lpstr>
      <vt:lpstr> Hazard of recompression</vt:lpstr>
      <vt:lpstr>Warning!</vt:lpstr>
      <vt:lpstr>Never use oxygen……….</vt:lpstr>
      <vt:lpstr>Something to think about……</vt:lpstr>
      <vt:lpstr>Opportunity to Improve Safety and Productivity</vt:lpstr>
      <vt:lpstr>PowerPoint Presentation</vt:lpstr>
      <vt:lpstr>Frequently Asked Questions</vt:lpstr>
      <vt:lpstr>What is acetylene</vt:lpstr>
      <vt:lpstr>Why doesn’t acetylene explode in the bottle</vt:lpstr>
      <vt:lpstr>How are acetylene bottles constructed</vt:lpstr>
      <vt:lpstr>PowerPoint Presentation</vt:lpstr>
      <vt:lpstr>Care &amp; maintenance of the Gas Regulators</vt:lpstr>
      <vt:lpstr>Some more info on regulators</vt:lpstr>
      <vt:lpstr>Check valves</vt:lpstr>
      <vt:lpstr> The Hoses</vt:lpstr>
      <vt:lpstr>More hose stuff</vt:lpstr>
      <vt:lpstr>PowerPoint Presentation</vt:lpstr>
      <vt:lpstr>MSHA Regulations  </vt:lpstr>
      <vt:lpstr>Let’s Finish With Some Final General Safety Tips</vt:lpstr>
      <vt:lpstr>PowerPoint Presentation</vt:lpstr>
      <vt:lpstr>PowerPoint Presentation</vt:lpstr>
      <vt:lpstr>Safety Checklist for Getting Started  What is the necessary safety equipment you need? </vt:lpstr>
      <vt:lpstr>Frequently Asked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Dave Marquard</dc:creator>
  <cp:lastModifiedBy>Dave Marquard</cp:lastModifiedBy>
  <cp:revision>281</cp:revision>
  <cp:lastPrinted>2013-03-12T13:57:29Z</cp:lastPrinted>
  <dcterms:created xsi:type="dcterms:W3CDTF">2003-02-03T15:28:50Z</dcterms:created>
  <dcterms:modified xsi:type="dcterms:W3CDTF">2014-11-14T15:03:30Z</dcterms:modified>
</cp:coreProperties>
</file>